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14"/>
  </p:notesMasterIdLst>
  <p:sldIdLst>
    <p:sldId id="256" r:id="rId2"/>
    <p:sldId id="293" r:id="rId3"/>
    <p:sldId id="297" r:id="rId4"/>
    <p:sldId id="300" r:id="rId5"/>
    <p:sldId id="321" r:id="rId6"/>
    <p:sldId id="322" r:id="rId7"/>
    <p:sldId id="303" r:id="rId8"/>
    <p:sldId id="305" r:id="rId9"/>
    <p:sldId id="307" r:id="rId10"/>
    <p:sldId id="326" r:id="rId11"/>
    <p:sldId id="306" r:id="rId12"/>
    <p:sldId id="313" r:id="rId13"/>
  </p:sldIdLst>
  <p:sldSz cx="24384000" cy="13716000"/>
  <p:notesSz cx="6858000" cy="9144000"/>
  <p:embeddedFontLst>
    <p:embeddedFont>
      <p:font typeface="Calibri" panose="020F0502020204030204" pitchFamily="34" charset="0"/>
      <p:regular r:id="rId15"/>
      <p:bold r:id="rId16"/>
      <p:italic r:id="rId17"/>
      <p:boldItalic r:id="rId18"/>
    </p:embeddedFont>
    <p:embeddedFont>
      <p:font typeface="Helvetica Neue" panose="020B0604020202020204" charset="0"/>
      <p:regular r:id="rId19"/>
      <p:bold r:id="rId20"/>
      <p:italic r:id="rId21"/>
      <p:boldItalic r:id="rId22"/>
    </p:embeddedFont>
    <p:embeddedFont>
      <p:font typeface="Helvetica Neue Light" panose="020B0604020202020204" charset="0"/>
      <p:regular r:id="rId23"/>
      <p:bold r:id="rId24"/>
      <p:italic r:id="rId25"/>
      <p:boldItalic r:id="rId26"/>
    </p:embeddedFont>
    <p:embeddedFont>
      <p:font typeface="Open Sans" panose="020B0606030504020204" pitchFamily="34" charset="0"/>
      <p:regular r:id="rId27"/>
      <p:bold r:id="rId28"/>
      <p:italic r:id="rId29"/>
      <p:boldItalic r:id="rId30"/>
    </p:embeddedFont>
    <p:embeddedFont>
      <p:font typeface="Roboto" panose="02000000000000000000" pitchFamily="2" charset="0"/>
      <p:regular r:id="rId31"/>
      <p:bold r:id="rId32"/>
      <p:italic r:id="rId33"/>
      <p:boldItalic r:id="rId34"/>
    </p:embeddedFont>
    <p:embeddedFont>
      <p:font typeface="Segoe UI" panose="020B0502040204020203"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48B1F"/>
    <a:srgbClr val="595959"/>
    <a:srgbClr val="FFFFFF"/>
    <a:srgbClr val="44474F"/>
    <a:srgbClr val="333333"/>
    <a:srgbClr val="849F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392F53F-5542-43F4-87FF-59F2B98A6F77}">
  <a:tblStyle styleId="{C392F53F-5542-43F4-87FF-59F2B98A6F77}" styleName="Table_0">
    <a:wholeTbl>
      <a:tcTxStyle b="off" i="off">
        <a:font>
          <a:latin typeface="Helvetica Neue Medium"/>
          <a:ea typeface="Helvetica Neue Medium"/>
          <a:cs typeface="Helvetica Neue Medium"/>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16" autoAdjust="0"/>
    <p:restoredTop sz="94766"/>
  </p:normalViewPr>
  <p:slideViewPr>
    <p:cSldViewPr snapToGrid="0">
      <p:cViewPr varScale="1">
        <p:scale>
          <a:sx n="39" d="100"/>
          <a:sy n="39" d="100"/>
        </p:scale>
        <p:origin x="1138" y="86"/>
      </p:cViewPr>
      <p:guideLst>
        <p:guide orient="horz" pos="4320"/>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9" Type="http://schemas.openxmlformats.org/officeDocument/2006/relationships/presProps" Target="presProps.xml"/><Relationship Id="rId21" Type="http://schemas.openxmlformats.org/officeDocument/2006/relationships/font" Target="fonts/font7.fntdata"/><Relationship Id="rId34" Type="http://schemas.openxmlformats.org/officeDocument/2006/relationships/font" Target="fonts/font20.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font" Target="fonts/font2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font" Target="fonts/font22.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font" Target="fonts/font2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5542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2996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2996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2996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9958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2081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8223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8223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1975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01" type="tx">
  <p:cSld name="TITLE_AND_BODY">
    <p:spTree>
      <p:nvGrpSpPr>
        <p:cNvPr id="1" name="Shape 9"/>
        <p:cNvGrpSpPr/>
        <p:nvPr/>
      </p:nvGrpSpPr>
      <p:grpSpPr>
        <a:xfrm>
          <a:off x="0" y="0"/>
          <a:ext cx="0" cy="0"/>
          <a:chOff x="0" y="0"/>
          <a:chExt cx="0" cy="0"/>
        </a:xfrm>
      </p:grpSpPr>
      <p:cxnSp>
        <p:nvCxnSpPr>
          <p:cNvPr id="10" name="Google Shape;10;p2"/>
          <p:cNvCxnSpPr/>
          <p:nvPr/>
        </p:nvCxnSpPr>
        <p:spPr>
          <a:xfrm rot="10800000" flipH="1">
            <a:off x="1521304" y="13053671"/>
            <a:ext cx="1" cy="318859"/>
          </a:xfrm>
          <a:prstGeom prst="straightConnector1">
            <a:avLst/>
          </a:prstGeom>
          <a:noFill/>
          <a:ln w="9525" cap="flat" cmpd="sng">
            <a:solidFill>
              <a:srgbClr val="BFBFBF"/>
            </a:solidFill>
            <a:prstDash val="solid"/>
            <a:miter lim="8000"/>
            <a:headEnd type="none" w="sm" len="sm"/>
            <a:tailEnd type="none" w="sm" len="sm"/>
          </a:ln>
        </p:spPr>
      </p:cxnSp>
      <p:sp>
        <p:nvSpPr>
          <p:cNvPr id="11" name="Google Shape;11;p2"/>
          <p:cNvSpPr>
            <a:spLocks noGrp="1"/>
          </p:cNvSpPr>
          <p:nvPr>
            <p:ph type="pic" idx="2"/>
          </p:nvPr>
        </p:nvSpPr>
        <p:spPr>
          <a:xfrm>
            <a:off x="-1" y="1240"/>
            <a:ext cx="24386484" cy="13717655"/>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12" name="Google Shape;12;p2"/>
          <p:cNvSpPr txBox="1">
            <a:spLocks noGrp="1"/>
          </p:cNvSpPr>
          <p:nvPr>
            <p:ph type="sldNum" idx="12"/>
          </p:nvPr>
        </p:nvSpPr>
        <p:spPr>
          <a:xfrm>
            <a:off x="954828" y="13072819"/>
            <a:ext cx="266973" cy="279401"/>
          </a:xfrm>
          <a:prstGeom prst="rect">
            <a:avLst/>
          </a:prstGeom>
          <a:noFill/>
          <a:ln>
            <a:noFill/>
          </a:ln>
        </p:spPr>
        <p:txBody>
          <a:bodyPr spcFirstLastPara="1" wrap="square" lIns="0" tIns="0" rIns="0" bIns="0" anchor="t" anchorCtr="0">
            <a:noAutofit/>
          </a:bodyPr>
          <a:lstStyle>
            <a:lvl1pPr marL="0" lvl="0"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1pPr>
            <a:lvl2pPr marL="0" lvl="1"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2pPr>
            <a:lvl3pPr marL="0" lvl="2"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3pPr>
            <a:lvl4pPr marL="0" lvl="3"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4pPr>
            <a:lvl5pPr marL="0" lvl="4"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5pPr>
            <a:lvl6pPr marL="0" lvl="5"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6pPr>
            <a:lvl7pPr marL="0" lvl="6"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7pPr>
            <a:lvl8pPr marL="0" lvl="7"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8pPr>
            <a:lvl9pPr marL="0" lvl="8"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b="0" i="0" u="none" strike="noStrike" cap="non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sic (1)">
  <p:cSld name="Basic (1)">
    <p:spTree>
      <p:nvGrpSpPr>
        <p:cNvPr id="1" name="Shape 41"/>
        <p:cNvGrpSpPr/>
        <p:nvPr/>
      </p:nvGrpSpPr>
      <p:grpSpPr>
        <a:xfrm>
          <a:off x="0" y="0"/>
          <a:ext cx="0" cy="0"/>
          <a:chOff x="0" y="0"/>
          <a:chExt cx="0" cy="0"/>
        </a:xfrm>
      </p:grpSpPr>
      <p:sp>
        <p:nvSpPr>
          <p:cNvPr id="42" name="Google Shape;42;p9"/>
          <p:cNvSpPr txBox="1">
            <a:spLocks noGrp="1"/>
          </p:cNvSpPr>
          <p:nvPr>
            <p:ph type="body" idx="1"/>
          </p:nvPr>
        </p:nvSpPr>
        <p:spPr>
          <a:xfrm>
            <a:off x="7107980" y="5259069"/>
            <a:ext cx="5677100" cy="3197861"/>
          </a:xfrm>
          <a:prstGeom prst="rect">
            <a:avLst/>
          </a:prstGeom>
          <a:noFill/>
          <a:ln>
            <a:noFill/>
          </a:ln>
        </p:spPr>
        <p:txBody>
          <a:bodyPr spcFirstLastPara="1" wrap="square" lIns="50800" tIns="50800" rIns="50800" bIns="50800" anchor="t" anchorCtr="0"/>
          <a:lstStyle>
            <a:lvl1pPr marL="457200" lvl="0" indent="-228600" algn="l">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1pPr>
            <a:lvl2pPr marL="914400" lvl="1" indent="-228600" algn="l">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2pPr>
            <a:lvl3pPr marL="1371600" lvl="2" indent="-228600" algn="l">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3pPr>
            <a:lvl4pPr marL="1828800" lvl="3" indent="-228600" algn="l">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4pPr>
            <a:lvl5pPr marL="2286000" lvl="4" indent="-228600" algn="l">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43" name="Google Shape;43;p9"/>
          <p:cNvSpPr txBox="1">
            <a:spLocks noGrp="1"/>
          </p:cNvSpPr>
          <p:nvPr>
            <p:ph type="title"/>
          </p:nvPr>
        </p:nvSpPr>
        <p:spPr>
          <a:xfrm>
            <a:off x="1872526" y="5307934"/>
            <a:ext cx="4202443" cy="3100131"/>
          </a:xfrm>
          <a:prstGeom prst="rect">
            <a:avLst/>
          </a:prstGeom>
          <a:noFill/>
          <a:ln>
            <a:noFill/>
          </a:ln>
        </p:spPr>
        <p:txBody>
          <a:bodyPr spcFirstLastPara="1" wrap="square" lIns="50800" tIns="50800" rIns="50800" bIns="50800" anchor="t" anchorCtr="0"/>
          <a:lstStyle>
            <a:lvl1pPr lvl="0" algn="l">
              <a:lnSpc>
                <a:spcPct val="90000"/>
              </a:lnSpc>
              <a:spcBef>
                <a:spcPts val="0"/>
              </a:spcBef>
              <a:spcAft>
                <a:spcPts val="0"/>
              </a:spcAft>
              <a:buClr>
                <a:srgbClr val="44474F"/>
              </a:buClr>
              <a:buSzPts val="7000"/>
              <a:buFont typeface="Helvetica Neue"/>
              <a:buNone/>
              <a:defRPr sz="7000" b="1">
                <a:solidFill>
                  <a:srgbClr val="44474F"/>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4" name="Google Shape;44;p9"/>
          <p:cNvSpPr txBox="1">
            <a:spLocks noGrp="1"/>
          </p:cNvSpPr>
          <p:nvPr>
            <p:ph type="sldNum" idx="12"/>
          </p:nvPr>
        </p:nvSpPr>
        <p:spPr>
          <a:xfrm>
            <a:off x="1843614" y="1633508"/>
            <a:ext cx="1032508" cy="1092201"/>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EEEEEE"/>
              </a:buClr>
              <a:buSzPts val="6500"/>
              <a:buFont typeface="Helvetica Neue"/>
              <a:buNone/>
              <a:defRPr sz="6500">
                <a:solidFill>
                  <a:srgbClr val="EEEEEE"/>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b="0" i="0" u="none" strike="noStrike" cap="non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2"/>
        <p:cNvGrpSpPr/>
        <p:nvPr/>
      </p:nvGrpSpPr>
      <p:grpSpPr>
        <a:xfrm>
          <a:off x="0" y="0"/>
          <a:ext cx="0" cy="0"/>
          <a:chOff x="0" y="0"/>
          <a:chExt cx="0" cy="0"/>
        </a:xfrm>
      </p:grpSpPr>
      <p:sp>
        <p:nvSpPr>
          <p:cNvPr id="53" name="Google Shape;53;p11"/>
          <p:cNvSpPr>
            <a:spLocks noGrp="1"/>
          </p:cNvSpPr>
          <p:nvPr>
            <p:ph type="pic" idx="2"/>
          </p:nvPr>
        </p:nvSpPr>
        <p:spPr>
          <a:xfrm>
            <a:off x="0" y="0"/>
            <a:ext cx="24384001" cy="13716000"/>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54" name="Google Shape;54;p11"/>
          <p:cNvSpPr txBox="1">
            <a:spLocks noGrp="1"/>
          </p:cNvSpPr>
          <p:nvPr>
            <p:ph type="sldNum" idx="12"/>
          </p:nvPr>
        </p:nvSpPr>
        <p:spPr>
          <a:xfrm>
            <a:off x="11785600" y="12344400"/>
            <a:ext cx="5689600" cy="736601"/>
          </a:xfrm>
          <a:prstGeom prst="rect">
            <a:avLst/>
          </a:prstGeom>
          <a:noFill/>
          <a:ln>
            <a:noFill/>
          </a:ln>
        </p:spPr>
        <p:txBody>
          <a:bodyPr spcFirstLastPara="1" wrap="square" lIns="45700" tIns="45700" rIns="45700" bIns="45700" anchor="ctr" anchorCtr="0">
            <a:noAutofit/>
          </a:bodyPr>
          <a:lstStyle>
            <a:lvl1pPr marL="0" lvl="0"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1pPr>
            <a:lvl2pPr marL="0" lvl="1"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2pPr>
            <a:lvl3pPr marL="0" lvl="2"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3pPr>
            <a:lvl4pPr marL="0" lvl="3"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4pPr>
            <a:lvl5pPr marL="0" lvl="4"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5pPr>
            <a:lvl6pPr marL="0" lvl="5"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6pPr>
            <a:lvl7pPr marL="0" lvl="6"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7pPr>
            <a:lvl8pPr marL="0" lvl="7"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8pPr>
            <a:lvl9pPr marL="0" lvl="8" indent="0" algn="r">
              <a:lnSpc>
                <a:spcPct val="100000"/>
              </a:lnSpc>
              <a:spcBef>
                <a:spcPts val="0"/>
              </a:spcBef>
              <a:spcAft>
                <a:spcPts val="0"/>
              </a:spcAft>
              <a:buClr>
                <a:srgbClr val="27282D"/>
              </a:buClr>
              <a:buSzPts val="1200"/>
              <a:buFont typeface="Calibri"/>
              <a:buNone/>
              <a:defRPr sz="1200">
                <a:solidFill>
                  <a:srgbClr val="27282D"/>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b="0" i="0" u="none" strike="noStrike" cap="non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55"/>
        <p:cNvGrpSpPr/>
        <p:nvPr/>
      </p:nvGrpSpPr>
      <p:grpSpPr>
        <a:xfrm>
          <a:off x="0" y="0"/>
          <a:ext cx="0" cy="0"/>
          <a:chOff x="0" y="0"/>
          <a:chExt cx="0" cy="0"/>
        </a:xfrm>
      </p:grpSpPr>
      <p:sp>
        <p:nvSpPr>
          <p:cNvPr id="56" name="Google Shape;56;p12"/>
          <p:cNvSpPr txBox="1">
            <a:spLocks noGrp="1"/>
          </p:cNvSpPr>
          <p:nvPr>
            <p:ph type="title"/>
          </p:nvPr>
        </p:nvSpPr>
        <p:spPr>
          <a:xfrm>
            <a:off x="1778000" y="2298700"/>
            <a:ext cx="20828000" cy="4648200"/>
          </a:xfrm>
          <a:prstGeom prst="rect">
            <a:avLst/>
          </a:prstGeom>
          <a:noFill/>
          <a:ln>
            <a:noFill/>
          </a:ln>
        </p:spPr>
        <p:txBody>
          <a:bodyPr spcFirstLastPara="1" wrap="square" lIns="50800" tIns="50800" rIns="50800" bIns="50800" anchor="b" anchorCtr="0"/>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7" name="Google Shape;57;p12"/>
          <p:cNvSpPr txBox="1">
            <a:spLocks noGrp="1"/>
          </p:cNvSpPr>
          <p:nvPr>
            <p:ph type="body" idx="1"/>
          </p:nvPr>
        </p:nvSpPr>
        <p:spPr>
          <a:xfrm>
            <a:off x="1778000" y="7073900"/>
            <a:ext cx="20828000" cy="1587500"/>
          </a:xfrm>
          <a:prstGeom prst="rect">
            <a:avLst/>
          </a:prstGeom>
          <a:noFill/>
          <a:ln>
            <a:noFill/>
          </a:ln>
        </p:spPr>
        <p:txBody>
          <a:bodyPr spcFirstLastPara="1" wrap="square" lIns="50800" tIns="50800" rIns="50800" bIns="50800" anchor="t" anchorCtr="0"/>
          <a:lstStyle>
            <a:lvl1pPr marL="457200" lvl="0" indent="-228600" algn="ctr">
              <a:lnSpc>
                <a:spcPct val="100000"/>
              </a:lnSpc>
              <a:spcBef>
                <a:spcPts val="0"/>
              </a:spcBef>
              <a:spcAft>
                <a:spcPts val="0"/>
              </a:spcAft>
              <a:buClr>
                <a:srgbClr val="000000"/>
              </a:buClr>
              <a:buSzPts val="5400"/>
              <a:buFont typeface="Helvetica Neue"/>
              <a:buNone/>
              <a:defRPr sz="5400"/>
            </a:lvl1pPr>
            <a:lvl2pPr marL="914400" lvl="1" indent="-228600" algn="ctr">
              <a:lnSpc>
                <a:spcPct val="100000"/>
              </a:lnSpc>
              <a:spcBef>
                <a:spcPts val="0"/>
              </a:spcBef>
              <a:spcAft>
                <a:spcPts val="0"/>
              </a:spcAft>
              <a:buClr>
                <a:srgbClr val="000000"/>
              </a:buClr>
              <a:buSzPts val="5400"/>
              <a:buFont typeface="Helvetica Neue"/>
              <a:buNone/>
              <a:defRPr sz="5400"/>
            </a:lvl2pPr>
            <a:lvl3pPr marL="1371600" lvl="2" indent="-228600" algn="ctr">
              <a:lnSpc>
                <a:spcPct val="100000"/>
              </a:lnSpc>
              <a:spcBef>
                <a:spcPts val="0"/>
              </a:spcBef>
              <a:spcAft>
                <a:spcPts val="0"/>
              </a:spcAft>
              <a:buClr>
                <a:srgbClr val="000000"/>
              </a:buClr>
              <a:buSzPts val="5400"/>
              <a:buFont typeface="Helvetica Neue"/>
              <a:buNone/>
              <a:defRPr sz="5400"/>
            </a:lvl3pPr>
            <a:lvl4pPr marL="1828800" lvl="3" indent="-228600" algn="ctr">
              <a:lnSpc>
                <a:spcPct val="100000"/>
              </a:lnSpc>
              <a:spcBef>
                <a:spcPts val="0"/>
              </a:spcBef>
              <a:spcAft>
                <a:spcPts val="0"/>
              </a:spcAft>
              <a:buClr>
                <a:srgbClr val="000000"/>
              </a:buClr>
              <a:buSzPts val="5400"/>
              <a:buFont typeface="Helvetica Neue"/>
              <a:buNone/>
              <a:defRPr sz="5400"/>
            </a:lvl4pPr>
            <a:lvl5pPr marL="2286000" lvl="4" indent="-228600" algn="ctr">
              <a:lnSpc>
                <a:spcPct val="100000"/>
              </a:lnSpc>
              <a:spcBef>
                <a:spcPts val="0"/>
              </a:spcBef>
              <a:spcAft>
                <a:spcPts val="0"/>
              </a:spcAft>
              <a:buClr>
                <a:srgbClr val="000000"/>
              </a:buClr>
              <a:buSzPts val="5400"/>
              <a:buFont typeface="Helvetica Neue"/>
              <a:buNone/>
              <a:defRPr sz="54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58" name="Google Shape;58;p12"/>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59"/>
        <p:cNvGrpSpPr/>
        <p:nvPr/>
      </p:nvGrpSpPr>
      <p:grpSpPr>
        <a:xfrm>
          <a:off x="0" y="0"/>
          <a:ext cx="0" cy="0"/>
          <a:chOff x="0" y="0"/>
          <a:chExt cx="0" cy="0"/>
        </a:xfrm>
      </p:grpSpPr>
      <p:sp>
        <p:nvSpPr>
          <p:cNvPr id="60" name="Google Shape;60;p13"/>
          <p:cNvSpPr>
            <a:spLocks noGrp="1"/>
          </p:cNvSpPr>
          <p:nvPr>
            <p:ph type="pic" idx="2"/>
          </p:nvPr>
        </p:nvSpPr>
        <p:spPr>
          <a:xfrm>
            <a:off x="3125968" y="673100"/>
            <a:ext cx="18135601" cy="8737600"/>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61" name="Google Shape;61;p13"/>
          <p:cNvSpPr txBox="1">
            <a:spLocks noGrp="1"/>
          </p:cNvSpPr>
          <p:nvPr>
            <p:ph type="title"/>
          </p:nvPr>
        </p:nvSpPr>
        <p:spPr>
          <a:xfrm>
            <a:off x="635000" y="9512300"/>
            <a:ext cx="23114000" cy="2006600"/>
          </a:xfrm>
          <a:prstGeom prst="rect">
            <a:avLst/>
          </a:prstGeom>
          <a:noFill/>
          <a:ln>
            <a:noFill/>
          </a:ln>
        </p:spPr>
        <p:txBody>
          <a:bodyPr spcFirstLastPara="1" wrap="square" lIns="50800" tIns="50800" rIns="50800" bIns="50800" anchor="b" anchorCtr="0"/>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62" name="Google Shape;62;p13"/>
          <p:cNvSpPr txBox="1">
            <a:spLocks noGrp="1"/>
          </p:cNvSpPr>
          <p:nvPr>
            <p:ph type="body" idx="1"/>
          </p:nvPr>
        </p:nvSpPr>
        <p:spPr>
          <a:xfrm>
            <a:off x="635000" y="11442700"/>
            <a:ext cx="23114000" cy="1587500"/>
          </a:xfrm>
          <a:prstGeom prst="rect">
            <a:avLst/>
          </a:prstGeom>
          <a:noFill/>
          <a:ln>
            <a:noFill/>
          </a:ln>
        </p:spPr>
        <p:txBody>
          <a:bodyPr spcFirstLastPara="1" wrap="square" lIns="50800" tIns="50800" rIns="50800" bIns="50800" anchor="t" anchorCtr="0"/>
          <a:lstStyle>
            <a:lvl1pPr marL="457200" lvl="0" indent="-228600" algn="ctr">
              <a:lnSpc>
                <a:spcPct val="100000"/>
              </a:lnSpc>
              <a:spcBef>
                <a:spcPts val="0"/>
              </a:spcBef>
              <a:spcAft>
                <a:spcPts val="0"/>
              </a:spcAft>
              <a:buClr>
                <a:srgbClr val="000000"/>
              </a:buClr>
              <a:buSzPts val="5400"/>
              <a:buFont typeface="Helvetica Neue"/>
              <a:buNone/>
              <a:defRPr sz="5400"/>
            </a:lvl1pPr>
            <a:lvl2pPr marL="914400" lvl="1" indent="-228600" algn="ctr">
              <a:lnSpc>
                <a:spcPct val="100000"/>
              </a:lnSpc>
              <a:spcBef>
                <a:spcPts val="0"/>
              </a:spcBef>
              <a:spcAft>
                <a:spcPts val="0"/>
              </a:spcAft>
              <a:buClr>
                <a:srgbClr val="000000"/>
              </a:buClr>
              <a:buSzPts val="5400"/>
              <a:buFont typeface="Helvetica Neue"/>
              <a:buNone/>
              <a:defRPr sz="5400"/>
            </a:lvl2pPr>
            <a:lvl3pPr marL="1371600" lvl="2" indent="-228600" algn="ctr">
              <a:lnSpc>
                <a:spcPct val="100000"/>
              </a:lnSpc>
              <a:spcBef>
                <a:spcPts val="0"/>
              </a:spcBef>
              <a:spcAft>
                <a:spcPts val="0"/>
              </a:spcAft>
              <a:buClr>
                <a:srgbClr val="000000"/>
              </a:buClr>
              <a:buSzPts val="5400"/>
              <a:buFont typeface="Helvetica Neue"/>
              <a:buNone/>
              <a:defRPr sz="5400"/>
            </a:lvl3pPr>
            <a:lvl4pPr marL="1828800" lvl="3" indent="-228600" algn="ctr">
              <a:lnSpc>
                <a:spcPct val="100000"/>
              </a:lnSpc>
              <a:spcBef>
                <a:spcPts val="0"/>
              </a:spcBef>
              <a:spcAft>
                <a:spcPts val="0"/>
              </a:spcAft>
              <a:buClr>
                <a:srgbClr val="000000"/>
              </a:buClr>
              <a:buSzPts val="5400"/>
              <a:buFont typeface="Helvetica Neue"/>
              <a:buNone/>
              <a:defRPr sz="5400"/>
            </a:lvl4pPr>
            <a:lvl5pPr marL="2286000" lvl="4" indent="-228600" algn="ctr">
              <a:lnSpc>
                <a:spcPct val="100000"/>
              </a:lnSpc>
              <a:spcBef>
                <a:spcPts val="0"/>
              </a:spcBef>
              <a:spcAft>
                <a:spcPts val="0"/>
              </a:spcAft>
              <a:buClr>
                <a:srgbClr val="000000"/>
              </a:buClr>
              <a:buSzPts val="5400"/>
              <a:buFont typeface="Helvetica Neue"/>
              <a:buNone/>
              <a:defRPr sz="54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63" name="Google Shape;63;p13"/>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1778000" y="4533900"/>
            <a:ext cx="20828000" cy="4648200"/>
          </a:xfrm>
          <a:prstGeom prst="rect">
            <a:avLst/>
          </a:prstGeom>
          <a:noFill/>
          <a:ln>
            <a:noFill/>
          </a:ln>
        </p:spPr>
        <p:txBody>
          <a:bodyPr spcFirstLastPara="1" wrap="square" lIns="50800" tIns="50800" rIns="50800" bIns="50800" anchor="ctr" anchorCtr="0"/>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66" name="Google Shape;66;p14"/>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67"/>
        <p:cNvGrpSpPr/>
        <p:nvPr/>
      </p:nvGrpSpPr>
      <p:grpSpPr>
        <a:xfrm>
          <a:off x="0" y="0"/>
          <a:ext cx="0" cy="0"/>
          <a:chOff x="0" y="0"/>
          <a:chExt cx="0" cy="0"/>
        </a:xfrm>
      </p:grpSpPr>
      <p:sp>
        <p:nvSpPr>
          <p:cNvPr id="68" name="Google Shape;68;p15"/>
          <p:cNvSpPr>
            <a:spLocks noGrp="1"/>
          </p:cNvSpPr>
          <p:nvPr>
            <p:ph type="pic" idx="2"/>
          </p:nvPr>
        </p:nvSpPr>
        <p:spPr>
          <a:xfrm>
            <a:off x="13165980" y="952500"/>
            <a:ext cx="9525001" cy="11468100"/>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69" name="Google Shape;69;p15"/>
          <p:cNvSpPr txBox="1">
            <a:spLocks noGrp="1"/>
          </p:cNvSpPr>
          <p:nvPr>
            <p:ph type="title"/>
          </p:nvPr>
        </p:nvSpPr>
        <p:spPr>
          <a:xfrm>
            <a:off x="1651000" y="952500"/>
            <a:ext cx="10223500" cy="5549900"/>
          </a:xfrm>
          <a:prstGeom prst="rect">
            <a:avLst/>
          </a:prstGeom>
          <a:noFill/>
          <a:ln>
            <a:noFill/>
          </a:ln>
        </p:spPr>
        <p:txBody>
          <a:bodyPr spcFirstLastPara="1" wrap="square" lIns="50800" tIns="50800" rIns="50800" bIns="50800" anchor="b" anchorCtr="0"/>
          <a:lstStyle>
            <a:lvl1pPr lvl="0" algn="ctr">
              <a:lnSpc>
                <a:spcPct val="100000"/>
              </a:lnSpc>
              <a:spcBef>
                <a:spcPts val="0"/>
              </a:spcBef>
              <a:spcAft>
                <a:spcPts val="0"/>
              </a:spcAft>
              <a:buClr>
                <a:srgbClr val="000000"/>
              </a:buClr>
              <a:buSzPts val="8400"/>
              <a:buFont typeface="Helvetica Neue"/>
              <a:buNone/>
              <a:defRPr sz="84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70" name="Google Shape;70;p15"/>
          <p:cNvSpPr txBox="1">
            <a:spLocks noGrp="1"/>
          </p:cNvSpPr>
          <p:nvPr>
            <p:ph type="body" idx="1"/>
          </p:nvPr>
        </p:nvSpPr>
        <p:spPr>
          <a:xfrm>
            <a:off x="1651000" y="6527800"/>
            <a:ext cx="10223500" cy="5727700"/>
          </a:xfrm>
          <a:prstGeom prst="rect">
            <a:avLst/>
          </a:prstGeom>
          <a:noFill/>
          <a:ln>
            <a:noFill/>
          </a:ln>
        </p:spPr>
        <p:txBody>
          <a:bodyPr spcFirstLastPara="1" wrap="square" lIns="50800" tIns="50800" rIns="50800" bIns="50800" anchor="t" anchorCtr="0"/>
          <a:lstStyle>
            <a:lvl1pPr marL="457200" lvl="0" indent="-228600" algn="ctr">
              <a:lnSpc>
                <a:spcPct val="100000"/>
              </a:lnSpc>
              <a:spcBef>
                <a:spcPts val="0"/>
              </a:spcBef>
              <a:spcAft>
                <a:spcPts val="0"/>
              </a:spcAft>
              <a:buClr>
                <a:srgbClr val="000000"/>
              </a:buClr>
              <a:buSzPts val="5400"/>
              <a:buFont typeface="Helvetica Neue"/>
              <a:buNone/>
              <a:defRPr sz="5400"/>
            </a:lvl1pPr>
            <a:lvl2pPr marL="914400" lvl="1" indent="-228600" algn="ctr">
              <a:lnSpc>
                <a:spcPct val="100000"/>
              </a:lnSpc>
              <a:spcBef>
                <a:spcPts val="0"/>
              </a:spcBef>
              <a:spcAft>
                <a:spcPts val="0"/>
              </a:spcAft>
              <a:buClr>
                <a:srgbClr val="000000"/>
              </a:buClr>
              <a:buSzPts val="5400"/>
              <a:buFont typeface="Helvetica Neue"/>
              <a:buNone/>
              <a:defRPr sz="5400"/>
            </a:lvl2pPr>
            <a:lvl3pPr marL="1371600" lvl="2" indent="-228600" algn="ctr">
              <a:lnSpc>
                <a:spcPct val="100000"/>
              </a:lnSpc>
              <a:spcBef>
                <a:spcPts val="0"/>
              </a:spcBef>
              <a:spcAft>
                <a:spcPts val="0"/>
              </a:spcAft>
              <a:buClr>
                <a:srgbClr val="000000"/>
              </a:buClr>
              <a:buSzPts val="5400"/>
              <a:buFont typeface="Helvetica Neue"/>
              <a:buNone/>
              <a:defRPr sz="5400"/>
            </a:lvl3pPr>
            <a:lvl4pPr marL="1828800" lvl="3" indent="-228600" algn="ctr">
              <a:lnSpc>
                <a:spcPct val="100000"/>
              </a:lnSpc>
              <a:spcBef>
                <a:spcPts val="0"/>
              </a:spcBef>
              <a:spcAft>
                <a:spcPts val="0"/>
              </a:spcAft>
              <a:buClr>
                <a:srgbClr val="000000"/>
              </a:buClr>
              <a:buSzPts val="5400"/>
              <a:buFont typeface="Helvetica Neue"/>
              <a:buNone/>
              <a:defRPr sz="5400"/>
            </a:lvl4pPr>
            <a:lvl5pPr marL="2286000" lvl="4" indent="-228600" algn="ctr">
              <a:lnSpc>
                <a:spcPct val="100000"/>
              </a:lnSpc>
              <a:spcBef>
                <a:spcPts val="0"/>
              </a:spcBef>
              <a:spcAft>
                <a:spcPts val="0"/>
              </a:spcAft>
              <a:buClr>
                <a:srgbClr val="000000"/>
              </a:buClr>
              <a:buSzPts val="5400"/>
              <a:buFont typeface="Helvetica Neue"/>
              <a:buNone/>
              <a:defRPr sz="54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71" name="Google Shape;71;p15"/>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1689100" y="355600"/>
            <a:ext cx="21005799" cy="2286000"/>
          </a:xfrm>
          <a:prstGeom prst="rect">
            <a:avLst/>
          </a:prstGeom>
          <a:noFill/>
          <a:ln>
            <a:noFill/>
          </a:ln>
        </p:spPr>
        <p:txBody>
          <a:bodyPr spcFirstLastPara="1" wrap="square" lIns="50800" tIns="50800" rIns="50800" bIns="50800" anchor="ctr" anchorCtr="0"/>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74" name="Google Shape;74;p16"/>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1689100" y="355600"/>
            <a:ext cx="21005799" cy="2286000"/>
          </a:xfrm>
          <a:prstGeom prst="rect">
            <a:avLst/>
          </a:prstGeom>
          <a:noFill/>
          <a:ln>
            <a:noFill/>
          </a:ln>
        </p:spPr>
        <p:txBody>
          <a:bodyPr spcFirstLastPara="1" wrap="square" lIns="50800" tIns="50800" rIns="50800" bIns="50800" anchor="ctr" anchorCtr="0"/>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77" name="Google Shape;77;p17"/>
          <p:cNvSpPr txBox="1">
            <a:spLocks noGrp="1"/>
          </p:cNvSpPr>
          <p:nvPr>
            <p:ph type="body" idx="1"/>
          </p:nvPr>
        </p:nvSpPr>
        <p:spPr>
          <a:xfrm>
            <a:off x="1689100" y="3149600"/>
            <a:ext cx="21005799" cy="9296400"/>
          </a:xfrm>
          <a:prstGeom prst="rect">
            <a:avLst/>
          </a:prstGeom>
          <a:noFill/>
          <a:ln>
            <a:noFill/>
          </a:ln>
        </p:spPr>
        <p:txBody>
          <a:bodyPr spcFirstLastPara="1" wrap="square" lIns="50800" tIns="50800" rIns="50800" bIns="50800" anchor="ctr" anchorCtr="0"/>
          <a:lstStyle>
            <a:lvl1pPr marL="457200" lvl="0" indent="-609600" algn="l">
              <a:lnSpc>
                <a:spcPct val="100000"/>
              </a:lnSpc>
              <a:spcBef>
                <a:spcPts val="5900"/>
              </a:spcBef>
              <a:spcAft>
                <a:spcPts val="0"/>
              </a:spcAft>
              <a:buClr>
                <a:srgbClr val="000000"/>
              </a:buClr>
              <a:buSzPts val="6000"/>
              <a:buFont typeface="Helvetica Neue"/>
              <a:buChar char="•"/>
              <a:defRPr sz="4800"/>
            </a:lvl1pPr>
            <a:lvl2pPr marL="914400" lvl="1" indent="-609600" algn="l">
              <a:lnSpc>
                <a:spcPct val="100000"/>
              </a:lnSpc>
              <a:spcBef>
                <a:spcPts val="5900"/>
              </a:spcBef>
              <a:spcAft>
                <a:spcPts val="0"/>
              </a:spcAft>
              <a:buClr>
                <a:srgbClr val="000000"/>
              </a:buClr>
              <a:buSzPts val="6000"/>
              <a:buFont typeface="Helvetica Neue"/>
              <a:buChar char="•"/>
              <a:defRPr sz="4800"/>
            </a:lvl2pPr>
            <a:lvl3pPr marL="1371600" lvl="2" indent="-609600" algn="l">
              <a:lnSpc>
                <a:spcPct val="100000"/>
              </a:lnSpc>
              <a:spcBef>
                <a:spcPts val="5900"/>
              </a:spcBef>
              <a:spcAft>
                <a:spcPts val="0"/>
              </a:spcAft>
              <a:buClr>
                <a:srgbClr val="000000"/>
              </a:buClr>
              <a:buSzPts val="6000"/>
              <a:buFont typeface="Helvetica Neue"/>
              <a:buChar char="•"/>
              <a:defRPr sz="4800"/>
            </a:lvl3pPr>
            <a:lvl4pPr marL="1828800" lvl="3" indent="-609600" algn="l">
              <a:lnSpc>
                <a:spcPct val="100000"/>
              </a:lnSpc>
              <a:spcBef>
                <a:spcPts val="5900"/>
              </a:spcBef>
              <a:spcAft>
                <a:spcPts val="0"/>
              </a:spcAft>
              <a:buClr>
                <a:srgbClr val="000000"/>
              </a:buClr>
              <a:buSzPts val="6000"/>
              <a:buFont typeface="Helvetica Neue"/>
              <a:buChar char="•"/>
              <a:defRPr sz="4800"/>
            </a:lvl4pPr>
            <a:lvl5pPr marL="2286000" lvl="4" indent="-609600" algn="l">
              <a:lnSpc>
                <a:spcPct val="100000"/>
              </a:lnSpc>
              <a:spcBef>
                <a:spcPts val="5900"/>
              </a:spcBef>
              <a:spcAft>
                <a:spcPts val="0"/>
              </a:spcAft>
              <a:buClr>
                <a:srgbClr val="000000"/>
              </a:buClr>
              <a:buSzPts val="6000"/>
              <a:buFont typeface="Helvetica Neue"/>
              <a:buChar char="•"/>
              <a:defRPr sz="48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78" name="Google Shape;78;p17"/>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79"/>
        <p:cNvGrpSpPr/>
        <p:nvPr/>
      </p:nvGrpSpPr>
      <p:grpSpPr>
        <a:xfrm>
          <a:off x="0" y="0"/>
          <a:ext cx="0" cy="0"/>
          <a:chOff x="0" y="0"/>
          <a:chExt cx="0" cy="0"/>
        </a:xfrm>
      </p:grpSpPr>
      <p:sp>
        <p:nvSpPr>
          <p:cNvPr id="80" name="Google Shape;80;p18"/>
          <p:cNvSpPr>
            <a:spLocks noGrp="1"/>
          </p:cNvSpPr>
          <p:nvPr>
            <p:ph type="pic" idx="2"/>
          </p:nvPr>
        </p:nvSpPr>
        <p:spPr>
          <a:xfrm>
            <a:off x="13169900" y="3149600"/>
            <a:ext cx="9525000" cy="9296400"/>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81" name="Google Shape;81;p18"/>
          <p:cNvSpPr txBox="1">
            <a:spLocks noGrp="1"/>
          </p:cNvSpPr>
          <p:nvPr>
            <p:ph type="title"/>
          </p:nvPr>
        </p:nvSpPr>
        <p:spPr>
          <a:xfrm>
            <a:off x="1689100" y="355600"/>
            <a:ext cx="21005799" cy="2286000"/>
          </a:xfrm>
          <a:prstGeom prst="rect">
            <a:avLst/>
          </a:prstGeom>
          <a:noFill/>
          <a:ln>
            <a:noFill/>
          </a:ln>
        </p:spPr>
        <p:txBody>
          <a:bodyPr spcFirstLastPara="1" wrap="square" lIns="50800" tIns="50800" rIns="50800" bIns="50800" anchor="ctr" anchorCtr="0"/>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82" name="Google Shape;82;p18"/>
          <p:cNvSpPr txBox="1">
            <a:spLocks noGrp="1"/>
          </p:cNvSpPr>
          <p:nvPr>
            <p:ph type="body" idx="1"/>
          </p:nvPr>
        </p:nvSpPr>
        <p:spPr>
          <a:xfrm>
            <a:off x="1689100" y="3149600"/>
            <a:ext cx="10223500" cy="9296400"/>
          </a:xfrm>
          <a:prstGeom prst="rect">
            <a:avLst/>
          </a:prstGeom>
          <a:noFill/>
          <a:ln>
            <a:noFill/>
          </a:ln>
        </p:spPr>
        <p:txBody>
          <a:bodyPr spcFirstLastPara="1" wrap="square" lIns="50800" tIns="50800" rIns="50800" bIns="50800" anchor="ctr" anchorCtr="0"/>
          <a:lstStyle>
            <a:lvl1pPr marL="457200" lvl="0" indent="-530225" algn="l">
              <a:lnSpc>
                <a:spcPct val="100000"/>
              </a:lnSpc>
              <a:spcBef>
                <a:spcPts val="4500"/>
              </a:spcBef>
              <a:spcAft>
                <a:spcPts val="0"/>
              </a:spcAft>
              <a:buClr>
                <a:srgbClr val="000000"/>
              </a:buClr>
              <a:buSzPts val="4750"/>
              <a:buFont typeface="Helvetica Neue"/>
              <a:buChar char="•"/>
              <a:defRPr sz="3800"/>
            </a:lvl1pPr>
            <a:lvl2pPr marL="914400" lvl="1" indent="-530225" algn="l">
              <a:lnSpc>
                <a:spcPct val="100000"/>
              </a:lnSpc>
              <a:spcBef>
                <a:spcPts val="4500"/>
              </a:spcBef>
              <a:spcAft>
                <a:spcPts val="0"/>
              </a:spcAft>
              <a:buClr>
                <a:srgbClr val="000000"/>
              </a:buClr>
              <a:buSzPts val="4750"/>
              <a:buFont typeface="Helvetica Neue"/>
              <a:buChar char="•"/>
              <a:defRPr sz="3800"/>
            </a:lvl2pPr>
            <a:lvl3pPr marL="1371600" lvl="2" indent="-530225" algn="l">
              <a:lnSpc>
                <a:spcPct val="100000"/>
              </a:lnSpc>
              <a:spcBef>
                <a:spcPts val="4500"/>
              </a:spcBef>
              <a:spcAft>
                <a:spcPts val="0"/>
              </a:spcAft>
              <a:buClr>
                <a:srgbClr val="000000"/>
              </a:buClr>
              <a:buSzPts val="4750"/>
              <a:buFont typeface="Helvetica Neue"/>
              <a:buChar char="•"/>
              <a:defRPr sz="3800"/>
            </a:lvl3pPr>
            <a:lvl4pPr marL="1828800" lvl="3" indent="-530225" algn="l">
              <a:lnSpc>
                <a:spcPct val="100000"/>
              </a:lnSpc>
              <a:spcBef>
                <a:spcPts val="4500"/>
              </a:spcBef>
              <a:spcAft>
                <a:spcPts val="0"/>
              </a:spcAft>
              <a:buClr>
                <a:srgbClr val="000000"/>
              </a:buClr>
              <a:buSzPts val="4750"/>
              <a:buFont typeface="Helvetica Neue"/>
              <a:buChar char="•"/>
              <a:defRPr sz="3800"/>
            </a:lvl4pPr>
            <a:lvl5pPr marL="2286000" lvl="4" indent="-530225" algn="l">
              <a:lnSpc>
                <a:spcPct val="100000"/>
              </a:lnSpc>
              <a:spcBef>
                <a:spcPts val="4500"/>
              </a:spcBef>
              <a:spcAft>
                <a:spcPts val="0"/>
              </a:spcAft>
              <a:buClr>
                <a:srgbClr val="000000"/>
              </a:buClr>
              <a:buSzPts val="4750"/>
              <a:buFont typeface="Helvetica Neue"/>
              <a:buChar char="•"/>
              <a:defRPr sz="38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83" name="Google Shape;83;p18"/>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84"/>
        <p:cNvGrpSpPr/>
        <p:nvPr/>
      </p:nvGrpSpPr>
      <p:grpSpPr>
        <a:xfrm>
          <a:off x="0" y="0"/>
          <a:ext cx="0" cy="0"/>
          <a:chOff x="0" y="0"/>
          <a:chExt cx="0" cy="0"/>
        </a:xfrm>
      </p:grpSpPr>
      <p:sp>
        <p:nvSpPr>
          <p:cNvPr id="85" name="Google Shape;85;p19"/>
          <p:cNvSpPr txBox="1">
            <a:spLocks noGrp="1"/>
          </p:cNvSpPr>
          <p:nvPr>
            <p:ph type="body" idx="1"/>
          </p:nvPr>
        </p:nvSpPr>
        <p:spPr>
          <a:xfrm>
            <a:off x="1689100" y="1778000"/>
            <a:ext cx="21005799" cy="10160000"/>
          </a:xfrm>
          <a:prstGeom prst="rect">
            <a:avLst/>
          </a:prstGeom>
          <a:noFill/>
          <a:ln>
            <a:noFill/>
          </a:ln>
        </p:spPr>
        <p:txBody>
          <a:bodyPr spcFirstLastPara="1" wrap="square" lIns="50800" tIns="50800" rIns="50800" bIns="50800" anchor="ctr" anchorCtr="0"/>
          <a:lstStyle>
            <a:lvl1pPr marL="457200" lvl="0" indent="-609600" algn="l">
              <a:lnSpc>
                <a:spcPct val="100000"/>
              </a:lnSpc>
              <a:spcBef>
                <a:spcPts val="5900"/>
              </a:spcBef>
              <a:spcAft>
                <a:spcPts val="0"/>
              </a:spcAft>
              <a:buClr>
                <a:srgbClr val="000000"/>
              </a:buClr>
              <a:buSzPts val="6000"/>
              <a:buFont typeface="Helvetica Neue"/>
              <a:buChar char="•"/>
              <a:defRPr sz="4800"/>
            </a:lvl1pPr>
            <a:lvl2pPr marL="914400" lvl="1" indent="-609600" algn="l">
              <a:lnSpc>
                <a:spcPct val="100000"/>
              </a:lnSpc>
              <a:spcBef>
                <a:spcPts val="5900"/>
              </a:spcBef>
              <a:spcAft>
                <a:spcPts val="0"/>
              </a:spcAft>
              <a:buClr>
                <a:srgbClr val="000000"/>
              </a:buClr>
              <a:buSzPts val="6000"/>
              <a:buFont typeface="Helvetica Neue"/>
              <a:buChar char="•"/>
              <a:defRPr sz="4800"/>
            </a:lvl2pPr>
            <a:lvl3pPr marL="1371600" lvl="2" indent="-609600" algn="l">
              <a:lnSpc>
                <a:spcPct val="100000"/>
              </a:lnSpc>
              <a:spcBef>
                <a:spcPts val="5900"/>
              </a:spcBef>
              <a:spcAft>
                <a:spcPts val="0"/>
              </a:spcAft>
              <a:buClr>
                <a:srgbClr val="000000"/>
              </a:buClr>
              <a:buSzPts val="6000"/>
              <a:buFont typeface="Helvetica Neue"/>
              <a:buChar char="•"/>
              <a:defRPr sz="4800"/>
            </a:lvl3pPr>
            <a:lvl4pPr marL="1828800" lvl="3" indent="-609600" algn="l">
              <a:lnSpc>
                <a:spcPct val="100000"/>
              </a:lnSpc>
              <a:spcBef>
                <a:spcPts val="5900"/>
              </a:spcBef>
              <a:spcAft>
                <a:spcPts val="0"/>
              </a:spcAft>
              <a:buClr>
                <a:srgbClr val="000000"/>
              </a:buClr>
              <a:buSzPts val="6000"/>
              <a:buFont typeface="Helvetica Neue"/>
              <a:buChar char="•"/>
              <a:defRPr sz="4800"/>
            </a:lvl4pPr>
            <a:lvl5pPr marL="2286000" lvl="4" indent="-609600" algn="l">
              <a:lnSpc>
                <a:spcPct val="100000"/>
              </a:lnSpc>
              <a:spcBef>
                <a:spcPts val="5900"/>
              </a:spcBef>
              <a:spcAft>
                <a:spcPts val="0"/>
              </a:spcAft>
              <a:buClr>
                <a:srgbClr val="000000"/>
              </a:buClr>
              <a:buSzPts val="6000"/>
              <a:buFont typeface="Helvetica Neue"/>
              <a:buChar char="•"/>
              <a:defRPr sz="48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86" name="Google Shape;86;p19"/>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87"/>
        <p:cNvGrpSpPr/>
        <p:nvPr/>
      </p:nvGrpSpPr>
      <p:grpSpPr>
        <a:xfrm>
          <a:off x="0" y="0"/>
          <a:ext cx="0" cy="0"/>
          <a:chOff x="0" y="0"/>
          <a:chExt cx="0" cy="0"/>
        </a:xfrm>
      </p:grpSpPr>
      <p:sp>
        <p:nvSpPr>
          <p:cNvPr id="88" name="Google Shape;88;p20"/>
          <p:cNvSpPr>
            <a:spLocks noGrp="1"/>
          </p:cNvSpPr>
          <p:nvPr>
            <p:ph type="pic" idx="2"/>
          </p:nvPr>
        </p:nvSpPr>
        <p:spPr>
          <a:xfrm>
            <a:off x="15760700" y="7048500"/>
            <a:ext cx="7404100" cy="5549900"/>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89" name="Google Shape;89;p20"/>
          <p:cNvSpPr>
            <a:spLocks noGrp="1"/>
          </p:cNvSpPr>
          <p:nvPr>
            <p:ph type="pic" idx="3"/>
          </p:nvPr>
        </p:nvSpPr>
        <p:spPr>
          <a:xfrm>
            <a:off x="15760700" y="1130300"/>
            <a:ext cx="7404100" cy="5549900"/>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90" name="Google Shape;90;p20"/>
          <p:cNvSpPr>
            <a:spLocks noGrp="1"/>
          </p:cNvSpPr>
          <p:nvPr>
            <p:ph type="pic" idx="4"/>
          </p:nvPr>
        </p:nvSpPr>
        <p:spPr>
          <a:xfrm>
            <a:off x="1206500" y="1130300"/>
            <a:ext cx="14173200" cy="11468100"/>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91" name="Google Shape;91;p20"/>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2"/>
        <p:cNvGrpSpPr/>
        <p:nvPr/>
      </p:nvGrpSpPr>
      <p:grpSpPr>
        <a:xfrm>
          <a:off x="0" y="0"/>
          <a:ext cx="0" cy="0"/>
          <a:chOff x="0" y="0"/>
          <a:chExt cx="0" cy="0"/>
        </a:xfrm>
      </p:grpSpPr>
      <p:sp>
        <p:nvSpPr>
          <p:cNvPr id="93" name="Google Shape;93;p21"/>
          <p:cNvSpPr txBox="1">
            <a:spLocks noGrp="1"/>
          </p:cNvSpPr>
          <p:nvPr>
            <p:ph type="body" idx="1"/>
          </p:nvPr>
        </p:nvSpPr>
        <p:spPr>
          <a:xfrm>
            <a:off x="2387600" y="8953500"/>
            <a:ext cx="19621500" cy="585521"/>
          </a:xfrm>
          <a:prstGeom prst="rect">
            <a:avLst/>
          </a:prstGeom>
          <a:noFill/>
          <a:ln>
            <a:noFill/>
          </a:ln>
        </p:spPr>
        <p:txBody>
          <a:bodyPr spcFirstLastPara="1" wrap="square" lIns="50800" tIns="50800" rIns="50800" bIns="50800" anchor="t" anchorCtr="0"/>
          <a:lstStyle>
            <a:lvl1pPr marL="457200" lvl="0" indent="-228600" algn="ctr">
              <a:lnSpc>
                <a:spcPct val="100000"/>
              </a:lnSpc>
              <a:spcBef>
                <a:spcPts val="0"/>
              </a:spcBef>
              <a:spcAft>
                <a:spcPts val="0"/>
              </a:spcAft>
              <a:buClr>
                <a:srgbClr val="000000"/>
              </a:buClr>
              <a:buSzPts val="3200"/>
              <a:buFont typeface="Helvetica Neue"/>
              <a:buNone/>
              <a:defRPr sz="3200" i="1"/>
            </a:lvl1pPr>
            <a:lvl2pPr marL="914400" lvl="1" indent="-371475" algn="l">
              <a:lnSpc>
                <a:spcPct val="100000"/>
              </a:lnSpc>
              <a:spcBef>
                <a:spcPts val="5900"/>
              </a:spcBef>
              <a:spcAft>
                <a:spcPts val="0"/>
              </a:spcAft>
              <a:buClr>
                <a:srgbClr val="000000"/>
              </a:buClr>
              <a:buSzPts val="2250"/>
              <a:buChar char="•"/>
              <a:defRPr/>
            </a:lvl2pPr>
            <a:lvl3pPr marL="1371600" lvl="2" indent="-371475" algn="l">
              <a:lnSpc>
                <a:spcPct val="100000"/>
              </a:lnSpc>
              <a:spcBef>
                <a:spcPts val="5900"/>
              </a:spcBef>
              <a:spcAft>
                <a:spcPts val="0"/>
              </a:spcAft>
              <a:buClr>
                <a:srgbClr val="000000"/>
              </a:buClr>
              <a:buSzPts val="2250"/>
              <a:buChar char="•"/>
              <a:defRPr/>
            </a:lvl3pPr>
            <a:lvl4pPr marL="1828800" lvl="3" indent="-371475" algn="l">
              <a:lnSpc>
                <a:spcPct val="100000"/>
              </a:lnSpc>
              <a:spcBef>
                <a:spcPts val="5900"/>
              </a:spcBef>
              <a:spcAft>
                <a:spcPts val="0"/>
              </a:spcAft>
              <a:buClr>
                <a:srgbClr val="000000"/>
              </a:buClr>
              <a:buSzPts val="2250"/>
              <a:buChar char="•"/>
              <a:defRPr/>
            </a:lvl4pPr>
            <a:lvl5pPr marL="2286000" lvl="4" indent="-371475" algn="l">
              <a:lnSpc>
                <a:spcPct val="100000"/>
              </a:lnSpc>
              <a:spcBef>
                <a:spcPts val="5900"/>
              </a:spcBef>
              <a:spcAft>
                <a:spcPts val="0"/>
              </a:spcAft>
              <a:buClr>
                <a:srgbClr val="000000"/>
              </a:buClr>
              <a:buSzPts val="2250"/>
              <a:buChar char="•"/>
              <a:defRPr/>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94" name="Google Shape;94;p21"/>
          <p:cNvSpPr txBox="1">
            <a:spLocks noGrp="1"/>
          </p:cNvSpPr>
          <p:nvPr>
            <p:ph type="body" idx="2"/>
          </p:nvPr>
        </p:nvSpPr>
        <p:spPr>
          <a:xfrm>
            <a:off x="2387600" y="6076950"/>
            <a:ext cx="19621500" cy="825500"/>
          </a:xfrm>
          <a:prstGeom prst="rect">
            <a:avLst/>
          </a:prstGeom>
          <a:noFill/>
          <a:ln>
            <a:noFill/>
          </a:ln>
        </p:spPr>
        <p:txBody>
          <a:bodyPr spcFirstLastPara="1" wrap="square" lIns="50800" tIns="50800" rIns="50800" bIns="50800" anchor="ctr" anchorCtr="0"/>
          <a:lstStyle>
            <a:lvl1pPr marL="457200" lvl="0" indent="-228600" algn="ctr">
              <a:lnSpc>
                <a:spcPct val="100000"/>
              </a:lnSpc>
              <a:spcBef>
                <a:spcPts val="0"/>
              </a:spcBef>
              <a:spcAft>
                <a:spcPts val="0"/>
              </a:spcAft>
              <a:buClr>
                <a:srgbClr val="000000"/>
              </a:buClr>
              <a:buSzPts val="4800"/>
              <a:buFont typeface="Helvetica Neue"/>
              <a:buNone/>
              <a:defRPr sz="4800">
                <a:latin typeface="Helvetica Neue"/>
                <a:ea typeface="Helvetica Neue"/>
                <a:cs typeface="Helvetica Neue"/>
                <a:sym typeface="Helvetica Neue"/>
              </a:defRPr>
            </a:lvl1pPr>
            <a:lvl2pPr marL="914400" lvl="1" indent="-371475" algn="l">
              <a:lnSpc>
                <a:spcPct val="100000"/>
              </a:lnSpc>
              <a:spcBef>
                <a:spcPts val="5900"/>
              </a:spcBef>
              <a:spcAft>
                <a:spcPts val="0"/>
              </a:spcAft>
              <a:buClr>
                <a:srgbClr val="000000"/>
              </a:buClr>
              <a:buSzPts val="2250"/>
              <a:buChar char="•"/>
              <a:defRPr/>
            </a:lvl2pPr>
            <a:lvl3pPr marL="1371600" lvl="2" indent="-371475" algn="l">
              <a:lnSpc>
                <a:spcPct val="100000"/>
              </a:lnSpc>
              <a:spcBef>
                <a:spcPts val="5900"/>
              </a:spcBef>
              <a:spcAft>
                <a:spcPts val="0"/>
              </a:spcAft>
              <a:buClr>
                <a:srgbClr val="000000"/>
              </a:buClr>
              <a:buSzPts val="2250"/>
              <a:buChar char="•"/>
              <a:defRPr/>
            </a:lvl3pPr>
            <a:lvl4pPr marL="1828800" lvl="3" indent="-371475" algn="l">
              <a:lnSpc>
                <a:spcPct val="100000"/>
              </a:lnSpc>
              <a:spcBef>
                <a:spcPts val="5900"/>
              </a:spcBef>
              <a:spcAft>
                <a:spcPts val="0"/>
              </a:spcAft>
              <a:buClr>
                <a:srgbClr val="000000"/>
              </a:buClr>
              <a:buSzPts val="2250"/>
              <a:buChar char="•"/>
              <a:defRPr/>
            </a:lvl4pPr>
            <a:lvl5pPr marL="2286000" lvl="4" indent="-371475" algn="l">
              <a:lnSpc>
                <a:spcPct val="100000"/>
              </a:lnSpc>
              <a:spcBef>
                <a:spcPts val="5900"/>
              </a:spcBef>
              <a:spcAft>
                <a:spcPts val="0"/>
              </a:spcAft>
              <a:buClr>
                <a:srgbClr val="000000"/>
              </a:buClr>
              <a:buSzPts val="2250"/>
              <a:buChar char="•"/>
              <a:defRPr/>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95" name="Google Shape;95;p21"/>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96"/>
        <p:cNvGrpSpPr/>
        <p:nvPr/>
      </p:nvGrpSpPr>
      <p:grpSpPr>
        <a:xfrm>
          <a:off x="0" y="0"/>
          <a:ext cx="0" cy="0"/>
          <a:chOff x="0" y="0"/>
          <a:chExt cx="0" cy="0"/>
        </a:xfrm>
      </p:grpSpPr>
      <p:sp>
        <p:nvSpPr>
          <p:cNvPr id="97" name="Google Shape;97;p22"/>
          <p:cNvSpPr>
            <a:spLocks noGrp="1"/>
          </p:cNvSpPr>
          <p:nvPr>
            <p:ph type="pic" idx="2"/>
          </p:nvPr>
        </p:nvSpPr>
        <p:spPr>
          <a:xfrm>
            <a:off x="0" y="0"/>
            <a:ext cx="24384001" cy="13716000"/>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98" name="Google Shape;98;p22"/>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bout (2)">
  <p:cSld name="About (2)">
    <p:spTree>
      <p:nvGrpSpPr>
        <p:cNvPr id="1" name="Shape 101"/>
        <p:cNvGrpSpPr/>
        <p:nvPr/>
      </p:nvGrpSpPr>
      <p:grpSpPr>
        <a:xfrm>
          <a:off x="0" y="0"/>
          <a:ext cx="0" cy="0"/>
          <a:chOff x="0" y="0"/>
          <a:chExt cx="0" cy="0"/>
        </a:xfrm>
      </p:grpSpPr>
      <p:sp>
        <p:nvSpPr>
          <p:cNvPr id="102" name="Google Shape;102;p24"/>
          <p:cNvSpPr txBox="1">
            <a:spLocks noGrp="1"/>
          </p:cNvSpPr>
          <p:nvPr>
            <p:ph type="body" idx="1"/>
          </p:nvPr>
        </p:nvSpPr>
        <p:spPr>
          <a:xfrm>
            <a:off x="7214480" y="7920740"/>
            <a:ext cx="9955040" cy="1795781"/>
          </a:xfrm>
          <a:prstGeom prst="rect">
            <a:avLst/>
          </a:prstGeom>
          <a:noFill/>
          <a:ln>
            <a:noFill/>
          </a:ln>
        </p:spPr>
        <p:txBody>
          <a:bodyPr spcFirstLastPara="1" wrap="square" lIns="50800" tIns="50800" rIns="50800" bIns="50800" anchor="t" anchorCtr="0"/>
          <a:lstStyle>
            <a:lvl1pPr marL="457200" lvl="0" indent="-228600" algn="ctr">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1pPr>
            <a:lvl2pPr marL="914400" lvl="1" indent="-228600" algn="ctr">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2pPr>
            <a:lvl3pPr marL="1371600" lvl="2" indent="-228600" algn="ctr">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3pPr>
            <a:lvl4pPr marL="1828800" lvl="3" indent="-228600" algn="ctr">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4pPr>
            <a:lvl5pPr marL="2286000" lvl="4" indent="-228600" algn="ctr">
              <a:lnSpc>
                <a:spcPct val="160000"/>
              </a:lnSpc>
              <a:spcBef>
                <a:spcPts val="0"/>
              </a:spcBef>
              <a:spcAft>
                <a:spcPts val="0"/>
              </a:spcAft>
              <a:buClr>
                <a:srgbClr val="8B8C8C"/>
              </a:buClr>
              <a:buSzPts val="1700"/>
              <a:buFont typeface="Open Sans"/>
              <a:buNone/>
              <a:defRPr sz="1700">
                <a:solidFill>
                  <a:srgbClr val="8B8C8C"/>
                </a:solidFill>
                <a:latin typeface="Open Sans"/>
                <a:ea typeface="Open Sans"/>
                <a:cs typeface="Open Sans"/>
                <a:sym typeface="Open Sans"/>
              </a:defRPr>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103" name="Google Shape;103;p24"/>
          <p:cNvSpPr/>
          <p:nvPr/>
        </p:nvSpPr>
        <p:spPr>
          <a:xfrm>
            <a:off x="5738" y="1898254"/>
            <a:ext cx="24372525" cy="4896636"/>
          </a:xfrm>
          <a:prstGeom prst="rect">
            <a:avLst/>
          </a:prstGeom>
          <a:gradFill>
            <a:gsLst>
              <a:gs pos="0">
                <a:srgbClr val="90ABBF"/>
              </a:gs>
              <a:gs pos="14453">
                <a:srgbClr val="90ABBF"/>
              </a:gs>
              <a:gs pos="61479">
                <a:srgbClr val="D5E0EB"/>
              </a:gs>
              <a:gs pos="100000">
                <a:srgbClr val="D1DDE7"/>
              </a:gs>
            </a:gsLst>
            <a:lin ang="12471172"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000"/>
              <a:buFont typeface="Helvetica Neue Light"/>
              <a:buNone/>
            </a:pPr>
            <a:endParaRPr sz="3000" b="1" i="0" u="none" strike="noStrike" cap="none">
              <a:solidFill>
                <a:srgbClr val="000000"/>
              </a:solidFill>
              <a:latin typeface="Helvetica Neue"/>
              <a:ea typeface="Helvetica Neue"/>
              <a:cs typeface="Helvetica Neue"/>
              <a:sym typeface="Helvetica Neue"/>
            </a:endParaRPr>
          </a:p>
        </p:txBody>
      </p:sp>
      <p:sp>
        <p:nvSpPr>
          <p:cNvPr id="104" name="Google Shape;104;p24"/>
          <p:cNvSpPr>
            <a:spLocks noGrp="1"/>
          </p:cNvSpPr>
          <p:nvPr>
            <p:ph type="pic" idx="2"/>
          </p:nvPr>
        </p:nvSpPr>
        <p:spPr>
          <a:xfrm>
            <a:off x="5738" y="1898250"/>
            <a:ext cx="24372525" cy="4896636"/>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105" name="Google Shape;105;p24"/>
          <p:cNvSpPr txBox="1">
            <a:spLocks noGrp="1"/>
          </p:cNvSpPr>
          <p:nvPr>
            <p:ph type="title"/>
          </p:nvPr>
        </p:nvSpPr>
        <p:spPr>
          <a:xfrm>
            <a:off x="8050655" y="3734459"/>
            <a:ext cx="8282690" cy="1224226"/>
          </a:xfrm>
          <a:prstGeom prst="rect">
            <a:avLst/>
          </a:prstGeom>
          <a:noFill/>
          <a:ln>
            <a:noFill/>
          </a:ln>
        </p:spPr>
        <p:txBody>
          <a:bodyPr spcFirstLastPara="1" wrap="square" lIns="50800" tIns="50800" rIns="50800" bIns="50800" anchor="ctr" anchorCtr="0"/>
          <a:lstStyle>
            <a:lvl1pPr lvl="0" algn="ctr">
              <a:lnSpc>
                <a:spcPct val="80000"/>
              </a:lnSpc>
              <a:spcBef>
                <a:spcPts val="0"/>
              </a:spcBef>
              <a:spcAft>
                <a:spcPts val="0"/>
              </a:spcAft>
              <a:buClr>
                <a:srgbClr val="FFFFFF"/>
              </a:buClr>
              <a:buSzPts val="7000"/>
              <a:buFont typeface="Helvetica Neue"/>
              <a:buNone/>
              <a:defRPr sz="7000" b="1">
                <a:solidFill>
                  <a:srgbClr val="FFFFFF"/>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06" name="Google Shape;106;p24"/>
          <p:cNvSpPr txBox="1">
            <a:spLocks noGrp="1"/>
          </p:cNvSpPr>
          <p:nvPr>
            <p:ph type="sldNum" idx="12"/>
          </p:nvPr>
        </p:nvSpPr>
        <p:spPr>
          <a:xfrm>
            <a:off x="7753386" y="8247812"/>
            <a:ext cx="1385665" cy="1473201"/>
          </a:xfrm>
          <a:prstGeom prst="rect">
            <a:avLst/>
          </a:prstGeom>
          <a:noFill/>
          <a:ln>
            <a:noFill/>
          </a:ln>
        </p:spPr>
        <p:txBody>
          <a:bodyPr spcFirstLastPara="1" wrap="square" lIns="50800" tIns="50800" rIns="50800" bIns="50800" anchor="t" anchorCtr="0">
            <a:noAutofit/>
          </a:bodyPr>
          <a:lstStyle>
            <a:lvl1pPr marL="0" lvl="0"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EEEEEE"/>
              </a:buClr>
              <a:buSzPts val="9000"/>
              <a:buFont typeface="Helvetica Neue"/>
              <a:buNone/>
              <a:defRPr sz="9000">
                <a:solidFill>
                  <a:srgbClr val="EEEEEE"/>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b="0" i="0" u="none" strike="noStrike" cap="non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8_01">
  <p:cSld name="8_01">
    <p:spTree>
      <p:nvGrpSpPr>
        <p:cNvPr id="1" name="Shape 107"/>
        <p:cNvGrpSpPr/>
        <p:nvPr/>
      </p:nvGrpSpPr>
      <p:grpSpPr>
        <a:xfrm>
          <a:off x="0" y="0"/>
          <a:ext cx="0" cy="0"/>
          <a:chOff x="0" y="0"/>
          <a:chExt cx="0" cy="0"/>
        </a:xfrm>
      </p:grpSpPr>
      <p:sp>
        <p:nvSpPr>
          <p:cNvPr id="108" name="Google Shape;108;p25"/>
          <p:cNvSpPr>
            <a:spLocks noGrp="1"/>
          </p:cNvSpPr>
          <p:nvPr>
            <p:ph type="pic" idx="2"/>
          </p:nvPr>
        </p:nvSpPr>
        <p:spPr>
          <a:xfrm>
            <a:off x="-12825" y="1648999"/>
            <a:ext cx="8133102" cy="5422068"/>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109" name="Google Shape;109;p25"/>
          <p:cNvSpPr>
            <a:spLocks noGrp="1"/>
          </p:cNvSpPr>
          <p:nvPr>
            <p:ph type="pic" idx="3"/>
          </p:nvPr>
        </p:nvSpPr>
        <p:spPr>
          <a:xfrm>
            <a:off x="8120277" y="1648998"/>
            <a:ext cx="8133102" cy="5422068"/>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110" name="Google Shape;110;p25"/>
          <p:cNvSpPr>
            <a:spLocks noGrp="1"/>
          </p:cNvSpPr>
          <p:nvPr>
            <p:ph type="pic" idx="4"/>
          </p:nvPr>
        </p:nvSpPr>
        <p:spPr>
          <a:xfrm>
            <a:off x="16253378" y="1648998"/>
            <a:ext cx="8133102" cy="5422068"/>
          </a:xfrm>
          <a:prstGeom prst="rect">
            <a:avLst/>
          </a:prstGeom>
          <a:noFill/>
          <a:ln>
            <a:noFill/>
          </a:ln>
        </p:spPr>
        <p:txBody>
          <a:bodyPr spcFirstLastPara="1" wrap="square" lIns="91425" tIns="45700" rIns="91425" bIns="45700" anchor="t" anchorCtr="0"/>
          <a:lstStyle>
            <a:lvl1pPr marR="0" lvl="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111" name="Google Shape;111;p25"/>
          <p:cNvSpPr txBox="1">
            <a:spLocks noGrp="1"/>
          </p:cNvSpPr>
          <p:nvPr>
            <p:ph type="sldNum" idx="12"/>
          </p:nvPr>
        </p:nvSpPr>
        <p:spPr>
          <a:xfrm>
            <a:off x="954828" y="13072819"/>
            <a:ext cx="266973" cy="279401"/>
          </a:xfrm>
          <a:prstGeom prst="rect">
            <a:avLst/>
          </a:prstGeom>
          <a:noFill/>
          <a:ln>
            <a:noFill/>
          </a:ln>
        </p:spPr>
        <p:txBody>
          <a:bodyPr spcFirstLastPara="1" wrap="square" lIns="0" tIns="0" rIns="0" bIns="0" anchor="t" anchorCtr="0">
            <a:noAutofit/>
          </a:bodyPr>
          <a:lstStyle>
            <a:lvl1pPr marL="0" lvl="0"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1pPr>
            <a:lvl2pPr marL="0" lvl="1"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2pPr>
            <a:lvl3pPr marL="0" lvl="2"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3pPr>
            <a:lvl4pPr marL="0" lvl="3"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4pPr>
            <a:lvl5pPr marL="0" lvl="4"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5pPr>
            <a:lvl6pPr marL="0" lvl="5"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6pPr>
            <a:lvl7pPr marL="0" lvl="6"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7pPr>
            <a:lvl8pPr marL="0" lvl="7"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8pPr>
            <a:lvl9pPr marL="0" lvl="8" indent="0" algn="r">
              <a:lnSpc>
                <a:spcPct val="100000"/>
              </a:lnSpc>
              <a:spcBef>
                <a:spcPts val="0"/>
              </a:spcBef>
              <a:spcAft>
                <a:spcPts val="0"/>
              </a:spcAft>
              <a:buClr>
                <a:srgbClr val="A6A6A6"/>
              </a:buClr>
              <a:buSzPts val="1800"/>
              <a:buFont typeface="Calibri"/>
              <a:buNone/>
              <a:defRPr sz="1800">
                <a:solidFill>
                  <a:srgbClr val="A6A6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b="0" i="0" u="none" strike="noStrike" cap="non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689100" y="355600"/>
            <a:ext cx="21005799" cy="2286000"/>
          </a:xfrm>
          <a:prstGeom prst="rect">
            <a:avLst/>
          </a:prstGeom>
          <a:noFill/>
          <a:ln>
            <a:noFill/>
          </a:ln>
        </p:spPr>
        <p:txBody>
          <a:bodyPr spcFirstLastPara="1" wrap="square" lIns="50800" tIns="50800" rIns="50800" bIns="50800" anchor="ctr" anchorCtr="0"/>
          <a:lstStyle>
            <a:lvl1pPr marR="0" lvl="0"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9pPr>
          </a:lstStyle>
          <a:p>
            <a:endParaRPr/>
          </a:p>
        </p:txBody>
      </p:sp>
      <p:sp>
        <p:nvSpPr>
          <p:cNvPr id="7" name="Google Shape;7;p1"/>
          <p:cNvSpPr txBox="1">
            <a:spLocks noGrp="1"/>
          </p:cNvSpPr>
          <p:nvPr>
            <p:ph type="body" idx="1"/>
          </p:nvPr>
        </p:nvSpPr>
        <p:spPr>
          <a:xfrm>
            <a:off x="1689100" y="3149600"/>
            <a:ext cx="21005799" cy="9296400"/>
          </a:xfrm>
          <a:prstGeom prst="rect">
            <a:avLst/>
          </a:prstGeom>
          <a:noFill/>
          <a:ln>
            <a:noFill/>
          </a:ln>
        </p:spPr>
        <p:txBody>
          <a:bodyPr spcFirstLastPara="1" wrap="square" lIns="50800" tIns="50800" rIns="50800" bIns="50800" anchor="ctr" anchorCtr="0"/>
          <a:lstStyle>
            <a:lvl1pPr marL="457200" marR="0" lvl="0"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L="914400" marR="0" lvl="1"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L="1371600" marR="0" lvl="2"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L="1828800" marR="0" lvl="3"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L="2286000" marR="0" lvl="4"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L="2743200" marR="0" lvl="5"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L="3200400" marR="0" lvl="6"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L="3657600" marR="0" lvl="7"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L="4114800" marR="0" lvl="8"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8" name="Google Shape;8;p1"/>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marR="0" lvl="0"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70" r:id="rId15"/>
    <p:sldLayoutId id="2147483671"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kanakkupillai.com/learn/setting-up-an-e-commerce-busines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kanakkupillai.com/learn/pmgdisha-initiative-bridging-the-digital-divide-in-india/"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5"/>
        <p:cNvGrpSpPr/>
        <p:nvPr/>
      </p:nvGrpSpPr>
      <p:grpSpPr>
        <a:xfrm>
          <a:off x="0" y="0"/>
          <a:ext cx="0" cy="0"/>
          <a:chOff x="0" y="0"/>
          <a:chExt cx="0" cy="0"/>
        </a:xfrm>
      </p:grpSpPr>
      <p:pic>
        <p:nvPicPr>
          <p:cNvPr id="4" name="Picture 3" descr="Skyscrapers shown from view looking up">
            <a:extLst>
              <a:ext uri="{FF2B5EF4-FFF2-40B4-BE49-F238E27FC236}">
                <a16:creationId xmlns:a16="http://schemas.microsoft.com/office/drawing/2014/main" id="{D90CAFBC-0E81-0F6A-A369-AC16FDDEF75B}"/>
              </a:ext>
            </a:extLst>
          </p:cNvPr>
          <p:cNvPicPr>
            <a:picLocks noChangeAspect="1"/>
          </p:cNvPicPr>
          <p:nvPr/>
        </p:nvPicPr>
        <p:blipFill>
          <a:blip r:embed="rId4"/>
          <a:stretch>
            <a:fillRect/>
          </a:stretch>
        </p:blipFill>
        <p:spPr>
          <a:xfrm>
            <a:off x="0" y="-34094"/>
            <a:ext cx="24384000" cy="13750094"/>
          </a:xfrm>
          <a:prstGeom prst="rect">
            <a:avLst/>
          </a:prstGeom>
        </p:spPr>
      </p:pic>
      <p:sp>
        <p:nvSpPr>
          <p:cNvPr id="12" name="Google Shape;122;p26">
            <a:extLst>
              <a:ext uri="{FF2B5EF4-FFF2-40B4-BE49-F238E27FC236}">
                <a16:creationId xmlns:a16="http://schemas.microsoft.com/office/drawing/2014/main" id="{35E4CEA6-368F-164C-B9A1-6E85146DE7B5}"/>
              </a:ext>
            </a:extLst>
          </p:cNvPr>
          <p:cNvSpPr txBox="1"/>
          <p:nvPr/>
        </p:nvSpPr>
        <p:spPr>
          <a:xfrm>
            <a:off x="-425562" y="4340545"/>
            <a:ext cx="11676657" cy="949227"/>
          </a:xfrm>
          <a:prstGeom prst="rect">
            <a:avLst/>
          </a:prstGeom>
          <a:noFill/>
          <a:ln>
            <a:noFill/>
          </a:ln>
        </p:spPr>
        <p:txBody>
          <a:bodyPr spcFirstLastPara="1" wrap="square" lIns="50800" tIns="50800" rIns="50800" bIns="50800" anchor="ctr" anchorCtr="0">
            <a:noAutofit/>
          </a:bodyPr>
          <a:lstStyle/>
          <a:p>
            <a:pPr marL="0" marR="0" lvl="0" indent="0" algn="ctr" rtl="0">
              <a:lnSpc>
                <a:spcPct val="70000"/>
              </a:lnSpc>
              <a:spcBef>
                <a:spcPts val="0"/>
              </a:spcBef>
              <a:spcAft>
                <a:spcPts val="0"/>
              </a:spcAft>
              <a:buClr>
                <a:srgbClr val="FFFFFF"/>
              </a:buClr>
              <a:buSzPts val="11000"/>
              <a:buFont typeface="Roboto"/>
              <a:buNone/>
            </a:pPr>
            <a:r>
              <a:rPr lang="en-US" sz="8000" b="1" dirty="0">
                <a:solidFill>
                  <a:schemeClr val="tx1"/>
                </a:solidFill>
                <a:latin typeface="Proxima Nova" panose="02000506030000020004" pitchFamily="2" charset="0"/>
                <a:ea typeface="Roboto"/>
                <a:cs typeface="Roboto"/>
                <a:sym typeface="Roboto"/>
              </a:rPr>
              <a:t> </a:t>
            </a:r>
          </a:p>
          <a:p>
            <a:pPr marL="0" marR="0" lvl="0" indent="0" algn="ctr" rtl="0">
              <a:lnSpc>
                <a:spcPct val="70000"/>
              </a:lnSpc>
              <a:spcBef>
                <a:spcPts val="0"/>
              </a:spcBef>
              <a:spcAft>
                <a:spcPts val="0"/>
              </a:spcAft>
              <a:buClr>
                <a:srgbClr val="FFFFFF"/>
              </a:buClr>
              <a:buSzPts val="11000"/>
              <a:buFont typeface="Roboto"/>
              <a:buNone/>
            </a:pPr>
            <a:endParaRPr lang="en-US" sz="8000" b="1" dirty="0">
              <a:solidFill>
                <a:schemeClr val="tx1"/>
              </a:solidFill>
              <a:latin typeface="Proxima Nova" panose="02000506030000020004" pitchFamily="2" charset="0"/>
              <a:ea typeface="Roboto"/>
              <a:cs typeface="Roboto"/>
              <a:sym typeface="Roboto"/>
            </a:endParaRPr>
          </a:p>
          <a:p>
            <a:pPr marL="0" marR="0" lvl="0" indent="0" algn="ctr" rtl="0">
              <a:lnSpc>
                <a:spcPct val="70000"/>
              </a:lnSpc>
              <a:spcBef>
                <a:spcPts val="0"/>
              </a:spcBef>
              <a:spcAft>
                <a:spcPts val="0"/>
              </a:spcAft>
              <a:buClr>
                <a:srgbClr val="FFFFFF"/>
              </a:buClr>
              <a:buSzPts val="11000"/>
              <a:buFont typeface="Roboto"/>
              <a:buNone/>
            </a:pPr>
            <a:r>
              <a:rPr lang="en-US" sz="8000" dirty="0" err="1">
                <a:solidFill>
                  <a:schemeClr val="tx1"/>
                </a:solidFill>
                <a:latin typeface="Segoe UI" pitchFamily="34" charset="0"/>
                <a:ea typeface="Roboto"/>
                <a:cs typeface="Segoe UI" pitchFamily="34" charset="0"/>
                <a:sym typeface="Roboto"/>
              </a:rPr>
              <a:t>Databrain</a:t>
            </a:r>
            <a:r>
              <a:rPr lang="en-US" sz="8000" dirty="0">
                <a:solidFill>
                  <a:schemeClr val="tx1"/>
                </a:solidFill>
                <a:latin typeface="Segoe UI" pitchFamily="34" charset="0"/>
                <a:ea typeface="Roboto"/>
                <a:cs typeface="Segoe UI" pitchFamily="34" charset="0"/>
                <a:sym typeface="Roboto"/>
              </a:rPr>
              <a:t> Technologies </a:t>
            </a:r>
            <a:r>
              <a:rPr lang="en-US" sz="8000" dirty="0" err="1">
                <a:solidFill>
                  <a:schemeClr val="tx1"/>
                </a:solidFill>
                <a:latin typeface="Segoe UI" pitchFamily="34" charset="0"/>
                <a:ea typeface="Roboto"/>
                <a:cs typeface="Segoe UI" pitchFamily="34" charset="0"/>
                <a:sym typeface="Roboto"/>
              </a:rPr>
              <a:t>Pvt.Ltd</a:t>
            </a:r>
            <a:r>
              <a:rPr lang="en-US" sz="8000" dirty="0">
                <a:solidFill>
                  <a:schemeClr val="tx1"/>
                </a:solidFill>
                <a:latin typeface="Segoe UI" pitchFamily="34" charset="0"/>
                <a:ea typeface="Roboto"/>
                <a:cs typeface="Segoe UI" pitchFamily="34" charset="0"/>
                <a:sym typeface="Roboto"/>
              </a:rPr>
              <a:t>. </a:t>
            </a:r>
          </a:p>
          <a:p>
            <a:pPr marL="0" marR="0" lvl="0" indent="0" algn="ctr" rtl="0">
              <a:lnSpc>
                <a:spcPct val="70000"/>
              </a:lnSpc>
              <a:spcBef>
                <a:spcPts val="0"/>
              </a:spcBef>
              <a:spcAft>
                <a:spcPts val="0"/>
              </a:spcAft>
              <a:buClr>
                <a:srgbClr val="FFFFFF"/>
              </a:buClr>
              <a:buSzPts val="11000"/>
              <a:buFont typeface="Roboto"/>
              <a:buNone/>
            </a:pPr>
            <a:r>
              <a:rPr lang="en-US" sz="8000" b="1" dirty="0">
                <a:solidFill>
                  <a:schemeClr val="tx1"/>
                </a:solidFill>
                <a:latin typeface="Proxima Nova" panose="02000506030000020004" pitchFamily="2" charset="0"/>
                <a:ea typeface="Roboto"/>
                <a:cs typeface="Roboto"/>
                <a:sym typeface="Roboto"/>
              </a:rPr>
              <a:t> </a:t>
            </a:r>
          </a:p>
        </p:txBody>
      </p:sp>
      <p:grpSp>
        <p:nvGrpSpPr>
          <p:cNvPr id="9" name="Group 8">
            <a:extLst>
              <a:ext uri="{FF2B5EF4-FFF2-40B4-BE49-F238E27FC236}">
                <a16:creationId xmlns:a16="http://schemas.microsoft.com/office/drawing/2014/main" id="{E5D291BF-F176-3446-8D28-D9E64F250511}"/>
              </a:ext>
            </a:extLst>
          </p:cNvPr>
          <p:cNvGrpSpPr/>
          <p:nvPr/>
        </p:nvGrpSpPr>
        <p:grpSpPr>
          <a:xfrm>
            <a:off x="-254720" y="486789"/>
            <a:ext cx="9760392" cy="3518455"/>
            <a:chOff x="7311804" y="2544415"/>
            <a:chExt cx="9760392" cy="3518455"/>
          </a:xfrm>
        </p:grpSpPr>
        <p:sp>
          <p:nvSpPr>
            <p:cNvPr id="13" name="Google Shape;122;p26">
              <a:extLst>
                <a:ext uri="{FF2B5EF4-FFF2-40B4-BE49-F238E27FC236}">
                  <a16:creationId xmlns:a16="http://schemas.microsoft.com/office/drawing/2014/main" id="{3ED13D80-92A7-F140-BF50-414BBE3FFCA2}"/>
                </a:ext>
              </a:extLst>
            </p:cNvPr>
            <p:cNvSpPr txBox="1"/>
            <p:nvPr/>
          </p:nvSpPr>
          <p:spPr>
            <a:xfrm>
              <a:off x="7311804" y="3677478"/>
              <a:ext cx="9760392" cy="1848677"/>
            </a:xfrm>
            <a:prstGeom prst="rect">
              <a:avLst/>
            </a:prstGeom>
            <a:noFill/>
            <a:ln>
              <a:noFill/>
              <a:prstDash val="sysDash"/>
            </a:ln>
          </p:spPr>
          <p:txBody>
            <a:bodyPr spcFirstLastPara="1" wrap="square" lIns="50800" tIns="50800" rIns="50800" bIns="50800" anchor="ctr" anchorCtr="0">
              <a:noAutofit/>
            </a:bodyPr>
            <a:lstStyle/>
            <a:p>
              <a:pPr marL="0" marR="0" lvl="0" indent="0" algn="ctr" rtl="0">
                <a:lnSpc>
                  <a:spcPct val="70000"/>
                </a:lnSpc>
                <a:spcBef>
                  <a:spcPts val="0"/>
                </a:spcBef>
                <a:spcAft>
                  <a:spcPts val="0"/>
                </a:spcAft>
                <a:buClr>
                  <a:srgbClr val="FFFFFF"/>
                </a:buClr>
                <a:buSzPts val="11000"/>
                <a:buFont typeface="Roboto"/>
                <a:buNone/>
              </a:pPr>
              <a:endParaRPr lang="en-US" sz="11500" b="1" dirty="0">
                <a:solidFill>
                  <a:srgbClr val="FFFFFF"/>
                </a:solidFill>
                <a:latin typeface="Proxima Nova" panose="02000506030000020004" pitchFamily="2" charset="0"/>
                <a:ea typeface="Roboto"/>
                <a:cs typeface="Roboto"/>
                <a:sym typeface="Roboto"/>
              </a:endParaRPr>
            </a:p>
            <a:p>
              <a:pPr marL="0" marR="0" lvl="0" indent="0" algn="ctr" rtl="0">
                <a:lnSpc>
                  <a:spcPct val="70000"/>
                </a:lnSpc>
                <a:spcBef>
                  <a:spcPts val="0"/>
                </a:spcBef>
                <a:spcAft>
                  <a:spcPts val="0"/>
                </a:spcAft>
                <a:buClr>
                  <a:srgbClr val="FFFFFF"/>
                </a:buClr>
                <a:buSzPts val="11000"/>
                <a:buFont typeface="Roboto"/>
                <a:buNone/>
              </a:pPr>
              <a:endParaRPr lang="en-US" sz="11500" b="1" dirty="0">
                <a:solidFill>
                  <a:srgbClr val="FFFFFF"/>
                </a:solidFill>
                <a:latin typeface="Proxima Nova" panose="02000506030000020004" pitchFamily="2" charset="0"/>
                <a:ea typeface="Roboto"/>
                <a:cs typeface="Roboto"/>
                <a:sym typeface="Roboto"/>
              </a:endParaRPr>
            </a:p>
          </p:txBody>
        </p:sp>
        <p:sp>
          <p:nvSpPr>
            <p:cNvPr id="8" name="Rounded Rectangle 7">
              <a:extLst>
                <a:ext uri="{FF2B5EF4-FFF2-40B4-BE49-F238E27FC236}">
                  <a16:creationId xmlns:a16="http://schemas.microsoft.com/office/drawing/2014/main" id="{85C3BC47-14C3-8E48-A212-1DA09392FD8B}"/>
                </a:ext>
              </a:extLst>
            </p:cNvPr>
            <p:cNvSpPr/>
            <p:nvPr/>
          </p:nvSpPr>
          <p:spPr>
            <a:xfrm>
              <a:off x="7911548" y="2544415"/>
              <a:ext cx="8567530" cy="3518455"/>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Proxima Nova" panose="02000506030000020004" pitchFamily="2" charset="0"/>
              </a:endParaRPr>
            </a:p>
          </p:txBody>
        </p:sp>
      </p:grpSp>
      <p:pic>
        <p:nvPicPr>
          <p:cNvPr id="3" name="Picture 2" descr="A logo of a coach&#10;&#10;Description automatically generated">
            <a:extLst>
              <a:ext uri="{FF2B5EF4-FFF2-40B4-BE49-F238E27FC236}">
                <a16:creationId xmlns:a16="http://schemas.microsoft.com/office/drawing/2014/main" id="{D442556C-F73D-1493-7D9C-FB37235896F1}"/>
              </a:ext>
            </a:extLst>
          </p:cNvPr>
          <p:cNvPicPr>
            <a:picLocks noChangeAspect="1"/>
          </p:cNvPicPr>
          <p:nvPr/>
        </p:nvPicPr>
        <p:blipFill>
          <a:blip r:embed="rId5"/>
          <a:stretch>
            <a:fillRect/>
          </a:stretch>
        </p:blipFill>
        <p:spPr>
          <a:xfrm>
            <a:off x="2162321" y="809937"/>
            <a:ext cx="4485070" cy="28476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4;p37">
            <a:extLst>
              <a:ext uri="{FF2B5EF4-FFF2-40B4-BE49-F238E27FC236}">
                <a16:creationId xmlns:a16="http://schemas.microsoft.com/office/drawing/2014/main" id="{B2469FCF-C94C-154E-905C-2625E5ED474A}"/>
              </a:ext>
            </a:extLst>
          </p:cNvPr>
          <p:cNvSpPr/>
          <p:nvPr/>
        </p:nvSpPr>
        <p:spPr>
          <a:xfrm>
            <a:off x="8676606" y="0"/>
            <a:ext cx="15379148" cy="13716000"/>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grpSp>
        <p:nvGrpSpPr>
          <p:cNvPr id="7" name="Group 6">
            <a:extLst>
              <a:ext uri="{FF2B5EF4-FFF2-40B4-BE49-F238E27FC236}">
                <a16:creationId xmlns:a16="http://schemas.microsoft.com/office/drawing/2014/main" id="{9AD600B4-254A-FF4B-93D0-95523315760D}"/>
              </a:ext>
            </a:extLst>
          </p:cNvPr>
          <p:cNvGrpSpPr/>
          <p:nvPr/>
        </p:nvGrpSpPr>
        <p:grpSpPr>
          <a:xfrm>
            <a:off x="403087" y="4141062"/>
            <a:ext cx="8457096" cy="3518455"/>
            <a:chOff x="2024187" y="4432852"/>
            <a:chExt cx="9760392" cy="3518455"/>
          </a:xfrm>
        </p:grpSpPr>
        <p:sp>
          <p:nvSpPr>
            <p:cNvPr id="5" name="Google Shape;122;p26">
              <a:extLst>
                <a:ext uri="{FF2B5EF4-FFF2-40B4-BE49-F238E27FC236}">
                  <a16:creationId xmlns:a16="http://schemas.microsoft.com/office/drawing/2014/main" id="{B38F1C66-C5C2-7949-8B07-1496F90CDA09}"/>
                </a:ext>
              </a:extLst>
            </p:cNvPr>
            <p:cNvSpPr txBox="1"/>
            <p:nvPr/>
          </p:nvSpPr>
          <p:spPr>
            <a:xfrm>
              <a:off x="2024187" y="5526158"/>
              <a:ext cx="9760392" cy="1848677"/>
            </a:xfrm>
            <a:prstGeom prst="rect">
              <a:avLst/>
            </a:prstGeom>
            <a:noFill/>
            <a:ln>
              <a:noFill/>
              <a:prstDash val="sysDash"/>
            </a:ln>
          </p:spPr>
          <p:txBody>
            <a:bodyPr spcFirstLastPara="1" wrap="square" lIns="50800" tIns="50800" rIns="50800" bIns="50800" anchor="ctr" anchorCtr="0">
              <a:noAutofit/>
            </a:bodyPr>
            <a:lstStyle/>
            <a:p>
              <a:pPr marL="0" marR="0" lvl="0" indent="0" algn="ctr" rtl="0">
                <a:lnSpc>
                  <a:spcPct val="70000"/>
                </a:lnSpc>
                <a:spcBef>
                  <a:spcPts val="0"/>
                </a:spcBef>
                <a:spcAft>
                  <a:spcPts val="0"/>
                </a:spcAft>
                <a:buClr>
                  <a:srgbClr val="FFFFFF"/>
                </a:buClr>
                <a:buSzPts val="11000"/>
                <a:buFont typeface="Roboto"/>
                <a:buNone/>
              </a:pPr>
              <a:endParaRPr lang="en-US" sz="11500" b="1" dirty="0">
                <a:solidFill>
                  <a:srgbClr val="44474F"/>
                </a:solidFill>
                <a:latin typeface="Proxima Nova" panose="02000506030000020004" pitchFamily="2" charset="0"/>
                <a:ea typeface="Roboto"/>
                <a:cs typeface="Roboto"/>
                <a:sym typeface="Roboto"/>
              </a:endParaRPr>
            </a:p>
            <a:p>
              <a:pPr marL="0" marR="0" lvl="0" indent="0" algn="ctr" rtl="0">
                <a:lnSpc>
                  <a:spcPct val="70000"/>
                </a:lnSpc>
                <a:spcBef>
                  <a:spcPts val="0"/>
                </a:spcBef>
                <a:spcAft>
                  <a:spcPts val="0"/>
                </a:spcAft>
                <a:buClr>
                  <a:srgbClr val="FFFFFF"/>
                </a:buClr>
                <a:buSzPts val="11000"/>
                <a:buFont typeface="Roboto"/>
                <a:buNone/>
              </a:pPr>
              <a:endParaRPr lang="en-US" sz="11500" b="1" dirty="0">
                <a:solidFill>
                  <a:srgbClr val="44474F"/>
                </a:solidFill>
                <a:latin typeface="Proxima Nova" panose="02000506030000020004" pitchFamily="2" charset="0"/>
                <a:ea typeface="Roboto"/>
                <a:cs typeface="Roboto"/>
                <a:sym typeface="Roboto"/>
              </a:endParaRPr>
            </a:p>
          </p:txBody>
        </p:sp>
        <p:sp>
          <p:nvSpPr>
            <p:cNvPr id="6" name="Rounded Rectangle 5">
              <a:extLst>
                <a:ext uri="{FF2B5EF4-FFF2-40B4-BE49-F238E27FC236}">
                  <a16:creationId xmlns:a16="http://schemas.microsoft.com/office/drawing/2014/main" id="{7CCEFB8E-CEC6-5248-AFE8-9F3182DCD773}"/>
                </a:ext>
              </a:extLst>
            </p:cNvPr>
            <p:cNvSpPr/>
            <p:nvPr/>
          </p:nvSpPr>
          <p:spPr>
            <a:xfrm>
              <a:off x="2620618" y="4432852"/>
              <a:ext cx="8567530" cy="3518455"/>
            </a:xfrm>
            <a:prstGeom prst="roundRect">
              <a:avLst/>
            </a:prstGeom>
            <a:noFill/>
            <a:ln w="38100">
              <a:solidFill>
                <a:srgbClr val="444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Proxima Nova" panose="02000506030000020004" pitchFamily="2" charset="0"/>
              </a:endParaRPr>
            </a:p>
          </p:txBody>
        </p:sp>
      </p:grpSp>
      <p:sp>
        <p:nvSpPr>
          <p:cNvPr id="8" name="TBDC…">
            <a:extLst>
              <a:ext uri="{FF2B5EF4-FFF2-40B4-BE49-F238E27FC236}">
                <a16:creationId xmlns:a16="http://schemas.microsoft.com/office/drawing/2014/main" id="{78E6408F-FB97-494D-A514-A35C38238644}"/>
              </a:ext>
            </a:extLst>
          </p:cNvPr>
          <p:cNvSpPr txBox="1"/>
          <p:nvPr/>
        </p:nvSpPr>
        <p:spPr>
          <a:xfrm>
            <a:off x="9884755" y="1262603"/>
            <a:ext cx="12279505"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chemeClr val="bg1">
                    <a:lumMod val="95000"/>
                  </a:schemeClr>
                </a:solidFill>
              </a:rPr>
              <a:t>Elevator Pitch</a:t>
            </a:r>
            <a:endParaRPr dirty="0">
              <a:solidFill>
                <a:schemeClr val="bg1">
                  <a:lumMod val="95000"/>
                </a:schemeClr>
              </a:solidFill>
            </a:endParaRPr>
          </a:p>
        </p:txBody>
      </p:sp>
      <p:sp>
        <p:nvSpPr>
          <p:cNvPr id="9" name="SUV Program">
            <a:extLst>
              <a:ext uri="{FF2B5EF4-FFF2-40B4-BE49-F238E27FC236}">
                <a16:creationId xmlns:a16="http://schemas.microsoft.com/office/drawing/2014/main" id="{45BEE30F-050F-654A-A4A2-141D58387558}"/>
              </a:ext>
            </a:extLst>
          </p:cNvPr>
          <p:cNvSpPr txBox="1"/>
          <p:nvPr/>
        </p:nvSpPr>
        <p:spPr>
          <a:xfrm>
            <a:off x="9984789" y="2279609"/>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0"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7072E23-4C74-8649-97B3-3B0FF7311C2C}"/>
              </a:ext>
            </a:extLst>
          </p:cNvPr>
          <p:cNvSpPr txBox="1"/>
          <p:nvPr/>
        </p:nvSpPr>
        <p:spPr>
          <a:xfrm>
            <a:off x="10070509" y="2980769"/>
            <a:ext cx="12812937" cy="37013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a:lnSpc>
                <a:spcPct val="120000"/>
              </a:lnSpc>
              <a:spcAft>
                <a:spcPts val="1000"/>
              </a:spcAft>
            </a:pPr>
            <a:r>
              <a:rPr lang="en-US" sz="3200" i="1" dirty="0" err="1">
                <a:solidFill>
                  <a:schemeClr val="bg1"/>
                </a:solidFill>
                <a:effectLst/>
                <a:latin typeface="Segoe UI" panose="020B0502040204020203" pitchFamily="34" charset="0"/>
                <a:ea typeface="Times New Roman" panose="02020603050405020304" pitchFamily="18" charset="0"/>
                <a:cs typeface="Segoe UI" panose="020B0502040204020203" pitchFamily="34" charset="0"/>
              </a:rPr>
              <a:t>Databrain</a:t>
            </a:r>
            <a:r>
              <a:rPr lang="en-US" sz="3200" i="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rPr>
              <a:t> Technology welcomes this opportunity to provide a solution to your IT Support requirements. We believe that this proposal, including the Business Technology Review included with this response is closely aligned with your business requirements, we provide IT support and complete technology management in SAP, Web Development, Mobile App Development globally. </a:t>
            </a:r>
            <a:r>
              <a:rPr lang="en-US" sz="3200" i="1" dirty="0" err="1">
                <a:solidFill>
                  <a:schemeClr val="bg1"/>
                </a:solidFill>
                <a:effectLst/>
                <a:latin typeface="Segoe UI" panose="020B0502040204020203" pitchFamily="34" charset="0"/>
                <a:ea typeface="Times New Roman" panose="02020603050405020304" pitchFamily="18" charset="0"/>
                <a:cs typeface="Segoe UI" panose="020B0502040204020203" pitchFamily="34" charset="0"/>
              </a:rPr>
              <a:t>Databrain</a:t>
            </a:r>
            <a:r>
              <a:rPr lang="en-US" sz="3200" i="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rPr>
              <a:t> Technology uses rock-solid processes, discipline, and a team with experience to make technology predictable, and keep you focused on what’s important to you. We attribute our success to our absolute dedication to the client and being, what we believe to be, the best governed and managed of any IT service provider in </a:t>
            </a:r>
            <a:endParaRPr lang="en-IN" sz="3200" i="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p>
            <a:pPr>
              <a:spcBef>
                <a:spcPts val="1200"/>
              </a:spcBef>
              <a:defRPr sz="2100">
                <a:latin typeface="Roboto-Light"/>
                <a:ea typeface="Roboto-Light"/>
                <a:cs typeface="Roboto-Light"/>
                <a:sym typeface="Roboto-Light"/>
              </a:defRPr>
            </a:pPr>
            <a:endParaRPr lang="en-CA" sz="4000" dirty="0">
              <a:solidFill>
                <a:schemeClr val="bg1">
                  <a:lumMod val="95000"/>
                </a:schemeClr>
              </a:solidFill>
            </a:endParaRPr>
          </a:p>
          <a:p>
            <a:pPr algn="just"/>
            <a:r>
              <a:rPr lang="en-US" sz="3200" i="1" dirty="0">
                <a:solidFill>
                  <a:schemeClr val="bg1"/>
                </a:solidFill>
                <a:latin typeface="Segoe UI" pitchFamily="34" charset="0"/>
                <a:cs typeface="Segoe UI" pitchFamily="34" charset="0"/>
              </a:rPr>
              <a:t>Well, we serve all market segments. B2B, B2C, Service Market, Industrial Market &amp; Professional Services Market. </a:t>
            </a:r>
          </a:p>
          <a:p>
            <a:pPr algn="just"/>
            <a:endParaRPr lang="en-US" sz="3200" i="1" dirty="0">
              <a:solidFill>
                <a:schemeClr val="bg1"/>
              </a:solidFill>
              <a:latin typeface="Segoe UI" pitchFamily="34" charset="0"/>
              <a:cs typeface="Segoe UI" pitchFamily="34" charset="0"/>
            </a:endParaRPr>
          </a:p>
          <a:p>
            <a:pPr algn="just"/>
            <a:r>
              <a:rPr lang="en-US" sz="3200" i="1" dirty="0">
                <a:solidFill>
                  <a:schemeClr val="bg1"/>
                </a:solidFill>
                <a:latin typeface="Segoe UI" pitchFamily="34" charset="0"/>
                <a:cs typeface="Segoe UI" pitchFamily="34" charset="0"/>
              </a:rPr>
              <a:t>To explain in Layman terms. our potential customers or end clients can be related to any market segment such as any Government Sector, Any line of Business in Private Sector that relates to any Industry Sector. </a:t>
            </a:r>
          </a:p>
          <a:p>
            <a:pPr algn="just"/>
            <a:endParaRPr lang="en-US" sz="3200" dirty="0">
              <a:solidFill>
                <a:schemeClr val="bg1"/>
              </a:solidFill>
              <a:latin typeface="Segoe UI" pitchFamily="34" charset="0"/>
              <a:cs typeface="Segoe UI" pitchFamily="34" charset="0"/>
            </a:endParaRPr>
          </a:p>
          <a:p>
            <a:pPr algn="just"/>
            <a:r>
              <a:rPr lang="en-US" sz="3200" dirty="0">
                <a:solidFill>
                  <a:schemeClr val="bg1"/>
                </a:solidFill>
                <a:latin typeface="Segoe UI" pitchFamily="34" charset="0"/>
                <a:cs typeface="Segoe UI" pitchFamily="34" charset="0"/>
              </a:rPr>
              <a:t>.</a:t>
            </a:r>
          </a:p>
          <a:p>
            <a:pPr>
              <a:spcBef>
                <a:spcPts val="1200"/>
              </a:spcBef>
              <a:defRPr sz="2100">
                <a:latin typeface="Roboto-Light"/>
                <a:ea typeface="Roboto-Light"/>
                <a:cs typeface="Roboto-Light"/>
                <a:sym typeface="Roboto-Light"/>
              </a:defRPr>
            </a:pPr>
            <a:endParaRPr lang="en-CA" sz="4000" dirty="0">
              <a:solidFill>
                <a:schemeClr val="bg1">
                  <a:lumMod val="95000"/>
                </a:schemeClr>
              </a:solidFill>
            </a:endParaRPr>
          </a:p>
        </p:txBody>
      </p:sp>
      <p:pic>
        <p:nvPicPr>
          <p:cNvPr id="2" name="Picture 1" descr="A logo of a coach&#10;&#10;Description automatically generated">
            <a:extLst>
              <a:ext uri="{FF2B5EF4-FFF2-40B4-BE49-F238E27FC236}">
                <a16:creationId xmlns:a16="http://schemas.microsoft.com/office/drawing/2014/main" id="{5912E359-75B4-6832-B7D5-BBD1EB78886C}"/>
              </a:ext>
            </a:extLst>
          </p:cNvPr>
          <p:cNvPicPr>
            <a:picLocks noChangeAspect="1"/>
          </p:cNvPicPr>
          <p:nvPr/>
        </p:nvPicPr>
        <p:blipFill>
          <a:blip r:embed="rId2"/>
          <a:stretch>
            <a:fillRect/>
          </a:stretch>
        </p:blipFill>
        <p:spPr>
          <a:xfrm>
            <a:off x="2288149" y="4414285"/>
            <a:ext cx="4485070" cy="2847664"/>
          </a:xfrm>
          <a:prstGeom prst="rect">
            <a:avLst/>
          </a:prstGeom>
        </p:spPr>
      </p:pic>
    </p:spTree>
    <p:extLst>
      <p:ext uri="{BB962C8B-B14F-4D97-AF65-F5344CB8AC3E}">
        <p14:creationId xmlns:p14="http://schemas.microsoft.com/office/powerpoint/2010/main" val="3196203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5637052" y="1006079"/>
            <a:ext cx="7340179"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6041625" y="1361993"/>
            <a:ext cx="9297766"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SUV Applicant Profiles</a:t>
            </a:r>
            <a:endParaRPr dirty="0">
              <a:solidFill>
                <a:srgbClr val="44474F"/>
              </a:solidFill>
            </a:endParaRPr>
          </a:p>
        </p:txBody>
      </p:sp>
      <p:sp>
        <p:nvSpPr>
          <p:cNvPr id="6" name="SUV Program">
            <a:extLst>
              <a:ext uri="{FF2B5EF4-FFF2-40B4-BE49-F238E27FC236}">
                <a16:creationId xmlns:a16="http://schemas.microsoft.com/office/drawing/2014/main" id="{D7B518A6-5A90-4749-A93C-7373D18A70B2}"/>
              </a:ext>
            </a:extLst>
          </p:cNvPr>
          <p:cNvSpPr txBox="1"/>
          <p:nvPr/>
        </p:nvSpPr>
        <p:spPr>
          <a:xfrm>
            <a:off x="6105470" y="2285215"/>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grpSp>
        <p:nvGrpSpPr>
          <p:cNvPr id="50" name="Group 49">
            <a:extLst>
              <a:ext uri="{FF2B5EF4-FFF2-40B4-BE49-F238E27FC236}">
                <a16:creationId xmlns:a16="http://schemas.microsoft.com/office/drawing/2014/main" id="{D3044C8C-DB91-084A-8E27-89D394071351}"/>
              </a:ext>
            </a:extLst>
          </p:cNvPr>
          <p:cNvGrpSpPr/>
          <p:nvPr/>
        </p:nvGrpSpPr>
        <p:grpSpPr>
          <a:xfrm>
            <a:off x="6053861" y="3278412"/>
            <a:ext cx="12492047" cy="9593525"/>
            <a:chOff x="402831" y="4028689"/>
            <a:chExt cx="11202509" cy="8899693"/>
          </a:xfrm>
        </p:grpSpPr>
        <p:grpSp>
          <p:nvGrpSpPr>
            <p:cNvPr id="47" name="Group 46">
              <a:extLst>
                <a:ext uri="{FF2B5EF4-FFF2-40B4-BE49-F238E27FC236}">
                  <a16:creationId xmlns:a16="http://schemas.microsoft.com/office/drawing/2014/main" id="{097B9A96-BC20-6442-9503-EF3282527DC4}"/>
                </a:ext>
              </a:extLst>
            </p:cNvPr>
            <p:cNvGrpSpPr/>
            <p:nvPr/>
          </p:nvGrpSpPr>
          <p:grpSpPr>
            <a:xfrm>
              <a:off x="402831" y="4773418"/>
              <a:ext cx="11202509" cy="8154964"/>
              <a:chOff x="860025" y="4773418"/>
              <a:chExt cx="11202509" cy="8154964"/>
            </a:xfrm>
          </p:grpSpPr>
          <p:grpSp>
            <p:nvGrpSpPr>
              <p:cNvPr id="4" name="Group 3">
                <a:extLst>
                  <a:ext uri="{FF2B5EF4-FFF2-40B4-BE49-F238E27FC236}">
                    <a16:creationId xmlns:a16="http://schemas.microsoft.com/office/drawing/2014/main" id="{FBD565BB-FFDA-6B4D-B164-300B0D948427}"/>
                  </a:ext>
                </a:extLst>
              </p:cNvPr>
              <p:cNvGrpSpPr/>
              <p:nvPr/>
            </p:nvGrpSpPr>
            <p:grpSpPr>
              <a:xfrm>
                <a:off x="5614842" y="4773418"/>
                <a:ext cx="6447692" cy="4816059"/>
                <a:chOff x="6708851" y="4733579"/>
                <a:chExt cx="6447692" cy="4816059"/>
              </a:xfrm>
            </p:grpSpPr>
            <p:sp>
              <p:nvSpPr>
                <p:cNvPr id="22" name="Google Shape;122;p26">
                  <a:extLst>
                    <a:ext uri="{FF2B5EF4-FFF2-40B4-BE49-F238E27FC236}">
                      <a16:creationId xmlns:a16="http://schemas.microsoft.com/office/drawing/2014/main" id="{39BCB877-FC09-F34E-BDEB-D969B7B574EF}"/>
                    </a:ext>
                  </a:extLst>
                </p:cNvPr>
                <p:cNvSpPr txBox="1"/>
                <p:nvPr/>
              </p:nvSpPr>
              <p:spPr>
                <a:xfrm>
                  <a:off x="6730067" y="4733579"/>
                  <a:ext cx="3030164" cy="383002"/>
                </a:xfrm>
                <a:prstGeom prst="rect">
                  <a:avLst/>
                </a:prstGeom>
                <a:noFill/>
                <a:ln>
                  <a:noFill/>
                  <a:prstDash val="sysDash"/>
                </a:ln>
              </p:spPr>
              <p:txBody>
                <a:bodyPr spcFirstLastPara="1" wrap="square" lIns="50800" tIns="50800" rIns="50800" bIns="50800" anchor="ctr" anchorCtr="0">
                  <a:noAutofit/>
                </a:bodyPr>
                <a:lstStyle/>
                <a:p>
                  <a:pPr marL="0" marR="0" lvl="0" indent="0" rtl="0">
                    <a:lnSpc>
                      <a:spcPct val="70000"/>
                    </a:lnSpc>
                    <a:spcBef>
                      <a:spcPts val="0"/>
                    </a:spcBef>
                    <a:spcAft>
                      <a:spcPts val="0"/>
                    </a:spcAft>
                    <a:buClr>
                      <a:srgbClr val="FFFFFF"/>
                    </a:buClr>
                    <a:buSzPts val="11000"/>
                    <a:buFont typeface="Roboto"/>
                    <a:buNone/>
                  </a:pPr>
                  <a:r>
                    <a:rPr lang="en-US" sz="3000" b="1" dirty="0">
                      <a:solidFill>
                        <a:srgbClr val="44474F"/>
                      </a:solidFill>
                      <a:latin typeface="Avenir Next" panose="020B0503020202020204" pitchFamily="34" charset="0"/>
                      <a:ea typeface="Roboto"/>
                      <a:cs typeface="Roboto"/>
                      <a:sym typeface="Roboto"/>
                    </a:rPr>
                    <a:t>APPLICANT #1</a:t>
                  </a:r>
                </a:p>
              </p:txBody>
            </p:sp>
            <p:sp>
              <p:nvSpPr>
                <p:cNvPr id="16"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5C86208F-7B34-E94B-8805-1A7D9F73A7AA}"/>
                    </a:ext>
                  </a:extLst>
                </p:cNvPr>
                <p:cNvSpPr txBox="1"/>
                <p:nvPr/>
              </p:nvSpPr>
              <p:spPr>
                <a:xfrm>
                  <a:off x="6717970" y="5466524"/>
                  <a:ext cx="6282418" cy="6559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a:spcBef>
                      <a:spcPts val="1200"/>
                    </a:spcBef>
                    <a:defRPr sz="2100">
                      <a:latin typeface="Roboto-Light"/>
                      <a:ea typeface="Roboto-Light"/>
                      <a:cs typeface="Roboto-Light"/>
                      <a:sym typeface="Roboto-Light"/>
                    </a:defRPr>
                  </a:pPr>
                  <a:r>
                    <a:rPr lang="en-CA" sz="2800" dirty="0" err="1">
                      <a:solidFill>
                        <a:schemeClr val="tx1"/>
                      </a:solidFill>
                      <a:latin typeface="+mn-lt"/>
                    </a:rPr>
                    <a:t>Debdutta</a:t>
                  </a:r>
                  <a:r>
                    <a:rPr lang="en-CA" sz="2800" dirty="0">
                      <a:solidFill>
                        <a:schemeClr val="tx1"/>
                      </a:solidFill>
                      <a:latin typeface="+mn-lt"/>
                    </a:rPr>
                    <a:t> Rath </a:t>
                  </a:r>
                </a:p>
                <a:p>
                  <a:pPr>
                    <a:spcBef>
                      <a:spcPts val="1200"/>
                    </a:spcBef>
                    <a:defRPr sz="2100">
                      <a:latin typeface="Roboto-Light"/>
                      <a:ea typeface="Roboto-Light"/>
                      <a:cs typeface="Roboto-Light"/>
                      <a:sym typeface="Roboto-Light"/>
                    </a:defRPr>
                  </a:pPr>
                  <a:endParaRPr lang="en-CA" sz="2800" dirty="0">
                    <a:solidFill>
                      <a:schemeClr val="bg1">
                        <a:lumMod val="95000"/>
                      </a:schemeClr>
                    </a:solidFill>
                  </a:endParaRPr>
                </a:p>
                <a:p>
                  <a:pPr>
                    <a:spcBef>
                      <a:spcPts val="1200"/>
                    </a:spcBef>
                    <a:defRPr sz="2100">
                      <a:latin typeface="Roboto-Light"/>
                      <a:ea typeface="Roboto-Light"/>
                      <a:cs typeface="Roboto-Light"/>
                      <a:sym typeface="Roboto-Light"/>
                    </a:defRPr>
                  </a:pPr>
                  <a:endParaRPr lang="en-CA" sz="2800" dirty="0">
                    <a:solidFill>
                      <a:schemeClr val="bg1">
                        <a:lumMod val="95000"/>
                      </a:schemeClr>
                    </a:solidFill>
                  </a:endParaRPr>
                </a:p>
              </p:txBody>
            </p:sp>
            <p:sp>
              <p:nvSpPr>
                <p:cNvPr id="17"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EC38186E-116B-DC4E-8068-A7A246989516}"/>
                    </a:ext>
                  </a:extLst>
                </p:cNvPr>
                <p:cNvSpPr txBox="1"/>
                <p:nvPr/>
              </p:nvSpPr>
              <p:spPr>
                <a:xfrm>
                  <a:off x="6717970" y="6104201"/>
                  <a:ext cx="6282418" cy="6330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a:spcBef>
                      <a:spcPts val="1200"/>
                    </a:spcBef>
                    <a:defRPr sz="2100">
                      <a:latin typeface="Roboto-Light"/>
                      <a:ea typeface="Roboto-Light"/>
                      <a:cs typeface="Roboto-Light"/>
                      <a:sym typeface="Roboto-Light"/>
                    </a:defRPr>
                  </a:pPr>
                  <a:r>
                    <a:rPr lang="en-CA" sz="2400" dirty="0">
                      <a:solidFill>
                        <a:schemeClr val="tx1"/>
                      </a:solidFill>
                      <a:latin typeface="+mj-lt"/>
                    </a:rPr>
                    <a:t>CEO, Founder &amp; DIRECTOR </a:t>
                  </a:r>
                </a:p>
                <a:p>
                  <a:pPr>
                    <a:spcBef>
                      <a:spcPts val="1200"/>
                    </a:spcBef>
                    <a:defRPr sz="2100">
                      <a:latin typeface="Roboto-Light"/>
                      <a:ea typeface="Roboto-Light"/>
                      <a:cs typeface="Roboto-Light"/>
                      <a:sym typeface="Roboto-Light"/>
                    </a:defRPr>
                  </a:pPr>
                  <a:endParaRPr lang="en-CA" sz="2000" dirty="0">
                    <a:solidFill>
                      <a:schemeClr val="bg1">
                        <a:lumMod val="95000"/>
                      </a:schemeClr>
                    </a:solidFill>
                  </a:endParaRPr>
                </a:p>
              </p:txBody>
            </p:sp>
            <p:sp>
              <p:nvSpPr>
                <p:cNvPr id="18"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CF67C3E-48FE-F647-A94B-AA7D92111E39}"/>
                    </a:ext>
                  </a:extLst>
                </p:cNvPr>
                <p:cNvSpPr txBox="1"/>
                <p:nvPr/>
              </p:nvSpPr>
              <p:spPr>
                <a:xfrm>
                  <a:off x="6708851" y="6853330"/>
                  <a:ext cx="6447692" cy="9378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a:spcBef>
                      <a:spcPts val="1200"/>
                    </a:spcBef>
                    <a:defRPr sz="2100">
                      <a:latin typeface="Roboto-Light"/>
                      <a:ea typeface="Roboto-Light"/>
                      <a:cs typeface="Roboto-Light"/>
                      <a:sym typeface="Roboto-Light"/>
                    </a:defRPr>
                  </a:pPr>
                  <a:r>
                    <a:rPr lang="en-CA" sz="2000" dirty="0">
                      <a:solidFill>
                        <a:srgbClr val="44474F"/>
                      </a:solidFill>
                    </a:rPr>
                    <a:t> </a:t>
                  </a:r>
                </a:p>
                <a:p>
                  <a:pPr>
                    <a:spcBef>
                      <a:spcPts val="1200"/>
                    </a:spcBef>
                    <a:defRPr sz="2100">
                      <a:latin typeface="Roboto-Light"/>
                      <a:ea typeface="Roboto-Light"/>
                      <a:cs typeface="Roboto-Light"/>
                      <a:sym typeface="Roboto-Light"/>
                    </a:defRPr>
                  </a:pPr>
                  <a:endParaRPr lang="en-CA" sz="2000" dirty="0">
                    <a:solidFill>
                      <a:schemeClr val="bg1">
                        <a:lumMod val="95000"/>
                      </a:schemeClr>
                    </a:solidFill>
                  </a:endParaRPr>
                </a:p>
                <a:p>
                  <a:pPr>
                    <a:spcBef>
                      <a:spcPts val="1200"/>
                    </a:spcBef>
                    <a:defRPr sz="2100">
                      <a:latin typeface="Roboto-Light"/>
                      <a:ea typeface="Roboto-Light"/>
                      <a:cs typeface="Roboto-Light"/>
                      <a:sym typeface="Roboto-Light"/>
                    </a:defRPr>
                  </a:pPr>
                  <a:endParaRPr lang="en-CA" sz="2000" dirty="0">
                    <a:solidFill>
                      <a:schemeClr val="bg1">
                        <a:lumMod val="95000"/>
                      </a:schemeClr>
                    </a:solidFill>
                  </a:endParaRPr>
                </a:p>
              </p:txBody>
            </p:sp>
            <p:sp>
              <p:nvSpPr>
                <p:cNvPr id="19"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3EB90D7F-9B4D-A746-86C1-6A5E12E24907}"/>
                    </a:ext>
                  </a:extLst>
                </p:cNvPr>
                <p:cNvSpPr txBox="1"/>
                <p:nvPr/>
              </p:nvSpPr>
              <p:spPr>
                <a:xfrm>
                  <a:off x="6717970" y="7884961"/>
                  <a:ext cx="6282418" cy="8909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a:spcBef>
                      <a:spcPts val="1200"/>
                    </a:spcBef>
                    <a:defRPr sz="2100">
                      <a:latin typeface="Roboto-Light"/>
                      <a:ea typeface="Roboto-Light"/>
                      <a:cs typeface="Roboto-Light"/>
                      <a:sym typeface="Roboto-Light"/>
                    </a:defRPr>
                  </a:pPr>
                  <a:endParaRPr lang="en-CA" sz="2000" dirty="0">
                    <a:solidFill>
                      <a:schemeClr val="bg1">
                        <a:lumMod val="95000"/>
                      </a:schemeClr>
                    </a:solidFill>
                  </a:endParaRPr>
                </a:p>
              </p:txBody>
            </p:sp>
            <p:sp>
              <p:nvSpPr>
                <p:cNvPr id="20"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640ED7AF-2248-ED42-9B36-418D09EC85F6}"/>
                    </a:ext>
                  </a:extLst>
                </p:cNvPr>
                <p:cNvSpPr txBox="1"/>
                <p:nvPr/>
              </p:nvSpPr>
              <p:spPr>
                <a:xfrm>
                  <a:off x="6717970" y="8869699"/>
                  <a:ext cx="6282418" cy="679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a:spcBef>
                      <a:spcPts val="1200"/>
                    </a:spcBef>
                    <a:defRPr sz="2100">
                      <a:latin typeface="Roboto-Light"/>
                      <a:ea typeface="Roboto-Light"/>
                      <a:cs typeface="Roboto-Light"/>
                      <a:sym typeface="Roboto-Light"/>
                    </a:defRPr>
                  </a:pPr>
                  <a:r>
                    <a:rPr lang="en-CA" sz="2400" dirty="0">
                      <a:solidFill>
                        <a:srgbClr val="0000FF"/>
                      </a:solidFill>
                      <a:latin typeface="+mj-lt"/>
                    </a:rPr>
                    <a:t>https://www.linkedin.com/company/90444711/admin/feed/posts/</a:t>
                  </a:r>
                  <a:endParaRPr lang="en-CA" sz="2000" dirty="0">
                    <a:solidFill>
                      <a:schemeClr val="bg1">
                        <a:lumMod val="95000"/>
                      </a:schemeClr>
                    </a:solidFill>
                  </a:endParaRPr>
                </a:p>
                <a:p>
                  <a:pPr>
                    <a:spcBef>
                      <a:spcPts val="1200"/>
                    </a:spcBef>
                    <a:defRPr sz="2100">
                      <a:latin typeface="Roboto-Light"/>
                      <a:ea typeface="Roboto-Light"/>
                      <a:cs typeface="Roboto-Light"/>
                      <a:sym typeface="Roboto-Light"/>
                    </a:defRPr>
                  </a:pPr>
                  <a:endParaRPr lang="en-CA" sz="2000" dirty="0">
                    <a:solidFill>
                      <a:schemeClr val="bg1">
                        <a:lumMod val="95000"/>
                      </a:schemeClr>
                    </a:solidFill>
                  </a:endParaRPr>
                </a:p>
              </p:txBody>
            </p:sp>
            <p:sp>
              <p:nvSpPr>
                <p:cNvPr id="21" name="SUV Program">
                  <a:extLst>
                    <a:ext uri="{FF2B5EF4-FFF2-40B4-BE49-F238E27FC236}">
                      <a16:creationId xmlns:a16="http://schemas.microsoft.com/office/drawing/2014/main" id="{2A38D550-F8F7-6E42-9AA0-0CD97BB82E3B}"/>
                    </a:ext>
                  </a:extLst>
                </p:cNvPr>
                <p:cNvSpPr txBox="1"/>
                <p:nvPr/>
              </p:nvSpPr>
              <p:spPr>
                <a:xfrm>
                  <a:off x="6797482" y="5193354"/>
                  <a:ext cx="1656000" cy="36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grpSp>
          <p:grpSp>
            <p:nvGrpSpPr>
              <p:cNvPr id="30" name="Group 29">
                <a:extLst>
                  <a:ext uri="{FF2B5EF4-FFF2-40B4-BE49-F238E27FC236}">
                    <a16:creationId xmlns:a16="http://schemas.microsoft.com/office/drawing/2014/main" id="{0BBF191A-BE25-8243-BD31-D3DE242AFDF8}"/>
                  </a:ext>
                </a:extLst>
              </p:cNvPr>
              <p:cNvGrpSpPr/>
              <p:nvPr/>
            </p:nvGrpSpPr>
            <p:grpSpPr>
              <a:xfrm>
                <a:off x="860025" y="8822223"/>
                <a:ext cx="11146445" cy="4106159"/>
                <a:chOff x="860025" y="8822223"/>
                <a:chExt cx="11146445" cy="4106159"/>
              </a:xfrm>
            </p:grpSpPr>
            <p:sp>
              <p:nvSpPr>
                <p:cNvPr id="26" name="Google Shape;122;p26">
                  <a:extLst>
                    <a:ext uri="{FF2B5EF4-FFF2-40B4-BE49-F238E27FC236}">
                      <a16:creationId xmlns:a16="http://schemas.microsoft.com/office/drawing/2014/main" id="{54B43D4A-81BF-BF4A-B4E3-F10F6347D94D}"/>
                    </a:ext>
                  </a:extLst>
                </p:cNvPr>
                <p:cNvSpPr txBox="1"/>
                <p:nvPr/>
              </p:nvSpPr>
              <p:spPr>
                <a:xfrm>
                  <a:off x="902238" y="8822223"/>
                  <a:ext cx="3291347" cy="383002"/>
                </a:xfrm>
                <a:prstGeom prst="rect">
                  <a:avLst/>
                </a:prstGeom>
                <a:noFill/>
                <a:ln>
                  <a:noFill/>
                  <a:prstDash val="sysDash"/>
                </a:ln>
              </p:spPr>
              <p:txBody>
                <a:bodyPr spcFirstLastPara="1" wrap="square" lIns="50800" tIns="50800" rIns="50800" bIns="50800" anchor="ctr" anchorCtr="0">
                  <a:noAutofit/>
                </a:bodyPr>
                <a:lstStyle/>
                <a:p>
                  <a:pPr marL="0" marR="0" lvl="0" indent="0" rtl="0">
                    <a:lnSpc>
                      <a:spcPct val="70000"/>
                    </a:lnSpc>
                    <a:spcBef>
                      <a:spcPts val="0"/>
                    </a:spcBef>
                    <a:spcAft>
                      <a:spcPts val="0"/>
                    </a:spcAft>
                    <a:buClr>
                      <a:srgbClr val="FFFFFF"/>
                    </a:buClr>
                    <a:buSzPts val="11000"/>
                    <a:buFont typeface="Roboto"/>
                    <a:buNone/>
                  </a:pPr>
                  <a:r>
                    <a:rPr lang="en-US" sz="2400" b="1" dirty="0">
                      <a:solidFill>
                        <a:srgbClr val="44474F"/>
                      </a:solidFill>
                      <a:latin typeface="Avenir Next" panose="020B0503020202020204" pitchFamily="34" charset="0"/>
                      <a:ea typeface="Roboto"/>
                      <a:cs typeface="Roboto"/>
                      <a:sym typeface="Roboto"/>
                    </a:rPr>
                    <a:t>APPLICANT #1 BIO</a:t>
                  </a:r>
                  <a:endParaRPr lang="en-US" sz="3000" b="1" dirty="0">
                    <a:solidFill>
                      <a:srgbClr val="44474F"/>
                    </a:solidFill>
                    <a:latin typeface="Avenir Next" panose="020B0503020202020204" pitchFamily="34" charset="0"/>
                    <a:ea typeface="Roboto"/>
                    <a:cs typeface="Roboto"/>
                    <a:sym typeface="Roboto"/>
                  </a:endParaRPr>
                </a:p>
              </p:txBody>
            </p:sp>
            <p:sp>
              <p:nvSpPr>
                <p:cNvPr id="27" name="SUV Program">
                  <a:extLst>
                    <a:ext uri="{FF2B5EF4-FFF2-40B4-BE49-F238E27FC236}">
                      <a16:creationId xmlns:a16="http://schemas.microsoft.com/office/drawing/2014/main" id="{2B155E91-37E2-0440-B902-DA62BA93C86F}"/>
                    </a:ext>
                  </a:extLst>
                </p:cNvPr>
                <p:cNvSpPr txBox="1"/>
                <p:nvPr/>
              </p:nvSpPr>
              <p:spPr>
                <a:xfrm>
                  <a:off x="981751" y="9205225"/>
                  <a:ext cx="1407708" cy="36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28"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E24AB29D-1CC8-9743-93F8-54ED8318577E}"/>
                    </a:ext>
                  </a:extLst>
                </p:cNvPr>
                <p:cNvSpPr txBox="1"/>
                <p:nvPr/>
              </p:nvSpPr>
              <p:spPr>
                <a:xfrm>
                  <a:off x="860025" y="9905069"/>
                  <a:ext cx="11146445" cy="3023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algn="just"/>
                  <a:r>
                    <a:rPr lang="en-US" sz="2100" dirty="0"/>
                    <a:t>I am a Senior SAP Software Lead Consultant with over 14+ years in SAP Project Implementation Experience that includes, 3 Full-Life Cycle Implementations and possess Strong Project Implementation Experience in various Industry Segments such as Pharma, Insurance, Retail, Automotive, Transportation Industry. In my 14+ Years of experience, most of my experience in USA America only. </a:t>
                  </a:r>
                </a:p>
                <a:p>
                  <a:pPr algn="just"/>
                  <a:endParaRPr lang="en-US" sz="2100" dirty="0"/>
                </a:p>
                <a:p>
                  <a:pPr algn="just"/>
                  <a:r>
                    <a:rPr lang="en-US" sz="2100" dirty="0"/>
                    <a:t>I started this Company in 2023 in India with an aim to provide end to end customer satisfaction by providing a great support work culture.</a:t>
                  </a:r>
                  <a:endParaRPr lang="en-CA" sz="2000" dirty="0">
                    <a:solidFill>
                      <a:schemeClr val="bg1">
                        <a:lumMod val="95000"/>
                      </a:schemeClr>
                    </a:solidFill>
                  </a:endParaRPr>
                </a:p>
                <a:p>
                  <a:pPr>
                    <a:spcBef>
                      <a:spcPts val="1200"/>
                    </a:spcBef>
                    <a:defRPr sz="2100">
                      <a:latin typeface="Roboto-Light"/>
                      <a:ea typeface="Roboto-Light"/>
                      <a:cs typeface="Roboto-Light"/>
                      <a:sym typeface="Roboto-Light"/>
                    </a:defRPr>
                  </a:pPr>
                  <a:endParaRPr lang="en-CA" sz="2000" dirty="0">
                    <a:solidFill>
                      <a:schemeClr val="bg1">
                        <a:lumMod val="95000"/>
                      </a:schemeClr>
                    </a:solidFill>
                  </a:endParaRPr>
                </a:p>
              </p:txBody>
            </p:sp>
          </p:grpSp>
        </p:grpSp>
        <p:sp>
          <p:nvSpPr>
            <p:cNvPr id="49" name="Rounded Rectangle 48">
              <a:extLst>
                <a:ext uri="{FF2B5EF4-FFF2-40B4-BE49-F238E27FC236}">
                  <a16:creationId xmlns:a16="http://schemas.microsoft.com/office/drawing/2014/main" id="{6EDBD8AD-8A83-684C-B167-FD5B44168B84}"/>
                </a:ext>
              </a:extLst>
            </p:cNvPr>
            <p:cNvSpPr/>
            <p:nvPr/>
          </p:nvSpPr>
          <p:spPr>
            <a:xfrm>
              <a:off x="562502" y="4028689"/>
              <a:ext cx="4177808" cy="4244696"/>
            </a:xfrm>
            <a:prstGeom prst="roundRect">
              <a:avLst/>
            </a:prstGeom>
            <a:noFill/>
            <a:ln w="38100">
              <a:solidFill>
                <a:srgbClr val="444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person wearing glasses and a blue shirt&#10;&#10;Description automatically generated">
            <a:extLst>
              <a:ext uri="{FF2B5EF4-FFF2-40B4-BE49-F238E27FC236}">
                <a16:creationId xmlns:a16="http://schemas.microsoft.com/office/drawing/2014/main" id="{89934E65-6B7D-2D03-A5F1-E52289BFA718}"/>
              </a:ext>
            </a:extLst>
          </p:cNvPr>
          <p:cNvPicPr>
            <a:picLocks noChangeAspect="1"/>
          </p:cNvPicPr>
          <p:nvPr/>
        </p:nvPicPr>
        <p:blipFill>
          <a:blip r:embed="rId3"/>
          <a:stretch>
            <a:fillRect/>
          </a:stretch>
        </p:blipFill>
        <p:spPr>
          <a:xfrm>
            <a:off x="6899275" y="3560149"/>
            <a:ext cx="3238638" cy="4057266"/>
          </a:xfrm>
          <a:prstGeom prst="rect">
            <a:avLst/>
          </a:prstGeom>
        </p:spPr>
      </p:pic>
    </p:spTree>
    <p:extLst>
      <p:ext uri="{BB962C8B-B14F-4D97-AF65-F5344CB8AC3E}">
        <p14:creationId xmlns:p14="http://schemas.microsoft.com/office/powerpoint/2010/main" val="2185174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0924375" y="959187"/>
            <a:ext cx="13459625"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860025" y="1361994"/>
            <a:ext cx="8562272"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Current Problem</a:t>
            </a:r>
            <a:endParaRPr dirty="0">
              <a:solidFill>
                <a:srgbClr val="44474F"/>
              </a:solidFill>
            </a:endParaRPr>
          </a:p>
        </p:txBody>
      </p:sp>
      <p:sp>
        <p:nvSpPr>
          <p:cNvPr id="6" name="SUV Program">
            <a:extLst>
              <a:ext uri="{FF2B5EF4-FFF2-40B4-BE49-F238E27FC236}">
                <a16:creationId xmlns:a16="http://schemas.microsoft.com/office/drawing/2014/main" id="{D7B518A6-5A90-4749-A93C-7373D18A70B2}"/>
              </a:ext>
            </a:extLst>
          </p:cNvPr>
          <p:cNvSpPr txBox="1"/>
          <p:nvPr/>
        </p:nvSpPr>
        <p:spPr>
          <a:xfrm>
            <a:off x="900424" y="2379000"/>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2"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5D4F7D4-94C8-694E-9A6C-0E5FF7B8BF81}"/>
              </a:ext>
            </a:extLst>
          </p:cNvPr>
          <p:cNvSpPr txBox="1"/>
          <p:nvPr/>
        </p:nvSpPr>
        <p:spPr>
          <a:xfrm>
            <a:off x="860025" y="3579155"/>
            <a:ext cx="22894497" cy="9816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marL="457200" indent="-457200">
              <a:spcBef>
                <a:spcPts val="1200"/>
              </a:spcBef>
              <a:buSzPct val="40000"/>
              <a:buFont typeface="Wingdings" pitchFamily="2" charset="2"/>
              <a:buChar char="q"/>
              <a:defRPr sz="2100">
                <a:latin typeface="Roboto-Light"/>
                <a:ea typeface="Roboto-Light"/>
                <a:cs typeface="Roboto-Light"/>
                <a:sym typeface="Roboto-Light"/>
              </a:defRPr>
            </a:pPr>
            <a:r>
              <a:rPr lang="en-CA" sz="2800" b="1" dirty="0">
                <a:solidFill>
                  <a:schemeClr val="tx1"/>
                </a:solidFill>
                <a:latin typeface="Calibri" pitchFamily="34" charset="0"/>
              </a:rPr>
              <a:t>What’s the key problem you are trying to solve?</a:t>
            </a:r>
          </a:p>
          <a:p>
            <a:pPr marL="457200" indent="-457200">
              <a:spcBef>
                <a:spcPts val="1200"/>
              </a:spcBef>
              <a:buSzPct val="40000"/>
              <a:defRPr sz="2100">
                <a:latin typeface="Roboto-Light"/>
                <a:ea typeface="Roboto-Light"/>
                <a:cs typeface="Roboto-Light"/>
                <a:sym typeface="Roboto-Light"/>
              </a:defRPr>
            </a:pPr>
            <a:endParaRPr lang="en-CA" sz="2800" dirty="0">
              <a:solidFill>
                <a:schemeClr val="tx1"/>
              </a:solidFill>
              <a:latin typeface="Calibri" pitchFamily="34" charset="0"/>
            </a:endParaRPr>
          </a:p>
          <a:p>
            <a:pPr>
              <a:lnSpc>
                <a:spcPct val="107000"/>
              </a:lnSpc>
              <a:spcBef>
                <a:spcPts val="1500"/>
              </a:spcBef>
              <a:spcAft>
                <a:spcPts val="750"/>
              </a:spcAft>
            </a:pPr>
            <a:r>
              <a:rPr lang="en-IN" sz="3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Economic Slowdown</a:t>
            </a:r>
            <a:endParaRPr lang="en-IN" sz="3200" b="1" kern="100" dirty="0">
              <a:effectLst/>
              <a:latin typeface="Calibri" panose="020F0502020204030204" pitchFamily="34" charset="0"/>
              <a:ea typeface="Calibri" panose="020F0502020204030204" pitchFamily="34" charset="0"/>
              <a:cs typeface="Calibri" panose="020F0502020204030204" pitchFamily="34" charset="0"/>
            </a:endParaRPr>
          </a:p>
          <a:p>
            <a:pPr>
              <a:spcAft>
                <a:spcPts val="2250"/>
              </a:spcAft>
            </a:pPr>
            <a:r>
              <a:rPr lang="en-IN"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IT Industry in India draws most of its clients from Western countries like the US, the UK, Spain, and Canada. In the last few years, these Western countries have faced slowing economic growth, which has hurt the growth of the IT industry in India. To add oil to the fire, there has always been a biasing relationship between the dollar and the rupee. The increasing value of the dollar against the rupee has further strained the industry.</a:t>
            </a:r>
            <a:endParaRPr lang="en-IN" sz="3200" dirty="0">
              <a:effectLst/>
              <a:latin typeface="Calibri" panose="020F0502020204030204" pitchFamily="34" charset="0"/>
              <a:ea typeface="Calibri" panose="020F0502020204030204" pitchFamily="34" charset="0"/>
              <a:cs typeface="Calibri" panose="020F0502020204030204" pitchFamily="34" charset="0"/>
            </a:endParaRPr>
          </a:p>
          <a:p>
            <a:pPr>
              <a:spcAft>
                <a:spcPts val="2250"/>
              </a:spcAft>
            </a:pPr>
            <a:r>
              <a:rPr lang="en-IN"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 Big IT companies have the advantage to gain more clients due to their Brand name existing in the market for long time.</a:t>
            </a:r>
            <a:endParaRPr lang="en-IN" sz="3200" dirty="0">
              <a:effectLst/>
              <a:latin typeface="Calibri" panose="020F0502020204030204" pitchFamily="34" charset="0"/>
              <a:ea typeface="Calibri" panose="020F0502020204030204" pitchFamily="34" charset="0"/>
              <a:cs typeface="Calibri" panose="020F0502020204030204" pitchFamily="34" charset="0"/>
            </a:endParaRPr>
          </a:p>
          <a:p>
            <a:pPr fontAlgn="base">
              <a:lnSpc>
                <a:spcPct val="107000"/>
              </a:lnSpc>
              <a:spcBef>
                <a:spcPts val="1200"/>
              </a:spcBef>
              <a:spcAft>
                <a:spcPts val="300"/>
              </a:spcAft>
            </a:pPr>
            <a:r>
              <a:rPr lang="en-IN" sz="3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r>
              <a:rPr lang="en-IN" sz="3200" b="1" kern="1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Lack of Skilled Talent</a:t>
            </a:r>
            <a:endParaRPr lang="en-IN" sz="3200" b="1"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IN" sz="3200" kern="10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Finding and employing skilled workers is frequently a challenge for Indian IT Consulting. there is a shortage of skilled professionals in certain fields. IT’s also struggled to attract and keep talented employees due to other established competitors and the lure of high-paying jobs abroad.</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pPr fontAlgn="base">
              <a:lnSpc>
                <a:spcPct val="107000"/>
              </a:lnSpc>
              <a:spcBef>
                <a:spcPts val="1200"/>
              </a:spcBef>
              <a:spcAft>
                <a:spcPts val="300"/>
              </a:spcAft>
            </a:pPr>
            <a:r>
              <a:rPr lang="en-IN" sz="3200" b="1" kern="1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3. High Competition</a:t>
            </a:r>
            <a:endParaRPr lang="en-IN" sz="3200" b="1"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IN" sz="3200" kern="10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There are thousands of IT’s competing for funding, talent, and customers in </a:t>
            </a:r>
            <a:r>
              <a:rPr lang="en-IN" sz="3200" b="1" kern="10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India’s IT ecosystem</a:t>
            </a:r>
            <a:r>
              <a:rPr lang="en-IN" sz="3200" kern="10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 From </a:t>
            </a:r>
            <a:r>
              <a:rPr lang="en-IN" sz="3200" b="1" u="sng" kern="100" dirty="0">
                <a:solidFill>
                  <a:srgbClr val="228848"/>
                </a:solidFill>
                <a:effectLst/>
                <a:latin typeface="Calibri" panose="020F0502020204030204" pitchFamily="34" charset="0"/>
                <a:ea typeface="Calibri" panose="020F0502020204030204" pitchFamily="34" charset="0"/>
                <a:cs typeface="Calibri" panose="020F0502020204030204" pitchFamily="34" charset="0"/>
                <a:hlinkClick r:id="rId3"/>
              </a:rPr>
              <a:t>e-commerce</a:t>
            </a:r>
            <a:r>
              <a:rPr lang="en-IN" sz="3200" kern="10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 and fintech to </a:t>
            </a:r>
            <a:r>
              <a:rPr lang="en-IN" sz="3200" b="1" u="sng" kern="100" dirty="0">
                <a:solidFill>
                  <a:srgbClr val="228848"/>
                </a:solidFill>
                <a:effectLst/>
                <a:latin typeface="Calibri" panose="020F0502020204030204" pitchFamily="34" charset="0"/>
                <a:ea typeface="Calibri" panose="020F0502020204030204" pitchFamily="34" charset="0"/>
                <a:cs typeface="Calibri" panose="020F0502020204030204" pitchFamily="34" charset="0"/>
                <a:hlinkClick r:id="rId4"/>
              </a:rPr>
              <a:t>healthcare and education</a:t>
            </a:r>
            <a:r>
              <a:rPr lang="en-IN" sz="3200" kern="10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 the competition is fierce.</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endParaRPr lang="en-US" sz="2800" dirty="0">
              <a:solidFill>
                <a:schemeClr val="tx1"/>
              </a:solidFill>
              <a:latin typeface="Calibri" pitchFamily="34" charset="0"/>
            </a:endParaRPr>
          </a:p>
          <a:p>
            <a:pPr marL="457200" indent="-457200">
              <a:spcBef>
                <a:spcPts val="1200"/>
              </a:spcBef>
              <a:buSzPct val="40000"/>
              <a:buFont typeface="Wingdings" pitchFamily="2" charset="2"/>
              <a:buChar char="q"/>
              <a:defRPr sz="2100">
                <a:latin typeface="Roboto-Light"/>
                <a:ea typeface="Roboto-Light"/>
                <a:cs typeface="Roboto-Light"/>
                <a:sym typeface="Roboto-Light"/>
              </a:defRPr>
            </a:pPr>
            <a:endParaRPr lang="en-CA" sz="2800" dirty="0">
              <a:solidFill>
                <a:schemeClr val="tx1"/>
              </a:solidFill>
              <a:latin typeface="Calibri"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endParaRPr>
          </a:p>
          <a:p>
            <a:pPr>
              <a:spcBef>
                <a:spcPts val="1200"/>
              </a:spcBef>
              <a:defRPr sz="2100">
                <a:latin typeface="Roboto-Light"/>
                <a:ea typeface="Roboto-Light"/>
                <a:cs typeface="Roboto-Light"/>
                <a:sym typeface="Roboto-Light"/>
              </a:defRPr>
            </a:pPr>
            <a:endParaRPr lang="en-CA" sz="3200" dirty="0">
              <a:solidFill>
                <a:srgbClr val="44474F"/>
              </a:solidFill>
            </a:endParaRPr>
          </a:p>
          <a:p>
            <a:pPr>
              <a:spcBef>
                <a:spcPts val="1200"/>
              </a:spcBef>
              <a:defRPr sz="2100">
                <a:latin typeface="Roboto-Light"/>
                <a:ea typeface="Roboto-Light"/>
                <a:cs typeface="Roboto-Light"/>
                <a:sym typeface="Roboto-Light"/>
              </a:defRPr>
            </a:pPr>
            <a:endParaRPr lang="en-CA" sz="3200" dirty="0">
              <a:solidFill>
                <a:srgbClr val="44474F"/>
              </a:solidFill>
            </a:endParaRPr>
          </a:p>
          <a:p>
            <a:pPr>
              <a:spcBef>
                <a:spcPts val="1200"/>
              </a:spcBef>
              <a:defRPr sz="2100">
                <a:latin typeface="Roboto-Light"/>
                <a:ea typeface="Roboto-Light"/>
                <a:cs typeface="Roboto-Light"/>
                <a:sym typeface="Roboto-Light"/>
              </a:defRPr>
            </a:pPr>
            <a:endParaRPr lang="en-CA" sz="4000" dirty="0">
              <a:solidFill>
                <a:schemeClr val="bg1">
                  <a:lumMod val="95000"/>
                </a:schemeClr>
              </a:solidFill>
            </a:endParaRPr>
          </a:p>
        </p:txBody>
      </p:sp>
    </p:spTree>
    <p:extLst>
      <p:ext uri="{BB962C8B-B14F-4D97-AF65-F5344CB8AC3E}">
        <p14:creationId xmlns:p14="http://schemas.microsoft.com/office/powerpoint/2010/main" val="2379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0924375" y="959187"/>
            <a:ext cx="13459625"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860025" y="1361994"/>
            <a:ext cx="8562272"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Solution</a:t>
            </a:r>
            <a:endParaRPr dirty="0">
              <a:solidFill>
                <a:srgbClr val="44474F"/>
              </a:solidFill>
            </a:endParaRPr>
          </a:p>
        </p:txBody>
      </p:sp>
      <p:sp>
        <p:nvSpPr>
          <p:cNvPr id="6" name="SUV Program">
            <a:extLst>
              <a:ext uri="{FF2B5EF4-FFF2-40B4-BE49-F238E27FC236}">
                <a16:creationId xmlns:a16="http://schemas.microsoft.com/office/drawing/2014/main" id="{D7B518A6-5A90-4749-A93C-7373D18A70B2}"/>
              </a:ext>
            </a:extLst>
          </p:cNvPr>
          <p:cNvSpPr txBox="1"/>
          <p:nvPr/>
        </p:nvSpPr>
        <p:spPr>
          <a:xfrm>
            <a:off x="900424" y="2379000"/>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2"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5D4F7D4-94C8-694E-9A6C-0E5FF7B8BF81}"/>
              </a:ext>
            </a:extLst>
          </p:cNvPr>
          <p:cNvSpPr txBox="1"/>
          <p:nvPr/>
        </p:nvSpPr>
        <p:spPr>
          <a:xfrm>
            <a:off x="860025" y="3897208"/>
            <a:ext cx="22894497" cy="70981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How Customer’s Benefits from our SAP Solutions:</a:t>
            </a:r>
          </a:p>
          <a:p>
            <a:endParaRPr lang="en-US" sz="3200" b="1" dirty="0">
              <a:latin typeface="Calibri" panose="020F0502020204030204" pitchFamily="34" charset="0"/>
              <a:ea typeface="Calibri" panose="020F0502020204030204" pitchFamily="34" charset="0"/>
              <a:cs typeface="Calibri" panose="020F0502020204030204" pitchFamily="34" charset="0"/>
            </a:endParaRPr>
          </a:p>
          <a:p>
            <a:r>
              <a:rPr lang="en-US" sz="3200" dirty="0">
                <a:latin typeface="Calibri" panose="020F0502020204030204" pitchFamily="34" charset="0"/>
                <a:ea typeface="Calibri" panose="020F0502020204030204" pitchFamily="34" charset="0"/>
                <a:cs typeface="Calibri" panose="020F0502020204030204" pitchFamily="34" charset="0"/>
              </a:rPr>
              <a:t>By providing Customer Specific Tailor-Made solutions for each and every Customer, we would ensure that Customer could maximize on ROI and incur fewer or lower cost on IT Services.</a:t>
            </a:r>
          </a:p>
          <a:p>
            <a:r>
              <a:rPr lang="en-US" sz="3200" dirty="0">
                <a:latin typeface="Calibri" panose="020F0502020204030204" pitchFamily="34" charset="0"/>
                <a:ea typeface="Calibri" panose="020F0502020204030204" pitchFamily="34" charset="0"/>
                <a:cs typeface="Calibri" panose="020F0502020204030204" pitchFamily="34" charset="0"/>
              </a:rPr>
              <a:t> </a:t>
            </a:r>
          </a:p>
          <a:p>
            <a:r>
              <a:rPr lang="en-US" sz="3200" b="1" dirty="0">
                <a:latin typeface="Calibri" panose="020F0502020204030204" pitchFamily="34" charset="0"/>
                <a:ea typeface="Calibri" panose="020F0502020204030204" pitchFamily="34" charset="0"/>
                <a:cs typeface="Calibri" panose="020F0502020204030204" pitchFamily="34" charset="0"/>
              </a:rPr>
              <a:t>Our Visualization:</a:t>
            </a:r>
          </a:p>
          <a:p>
            <a:endParaRPr lang="en-US" sz="3200" b="1" dirty="0">
              <a:latin typeface="Calibri" panose="020F0502020204030204" pitchFamily="34" charset="0"/>
              <a:ea typeface="Calibri" panose="020F0502020204030204" pitchFamily="34" charset="0"/>
              <a:cs typeface="Calibri" panose="020F0502020204030204" pitchFamily="34" charset="0"/>
            </a:endParaRPr>
          </a:p>
          <a:p>
            <a:r>
              <a:rPr lang="en-US" sz="3200" dirty="0">
                <a:latin typeface="Calibri" panose="020F0502020204030204" pitchFamily="34" charset="0"/>
                <a:ea typeface="Calibri" panose="020F0502020204030204" pitchFamily="34" charset="0"/>
                <a:cs typeface="Calibri" panose="020F0502020204030204" pitchFamily="34" charset="0"/>
              </a:rPr>
              <a:t>We at </a:t>
            </a:r>
            <a:r>
              <a:rPr lang="en-US" sz="3200" dirty="0" err="1">
                <a:latin typeface="Calibri" panose="020F0502020204030204" pitchFamily="34" charset="0"/>
                <a:ea typeface="Calibri" panose="020F0502020204030204" pitchFamily="34" charset="0"/>
                <a:cs typeface="Calibri" panose="020F0502020204030204" pitchFamily="34" charset="0"/>
              </a:rPr>
              <a:t>Databrain</a:t>
            </a:r>
            <a:r>
              <a:rPr lang="en-US" sz="3200" dirty="0">
                <a:latin typeface="Calibri" panose="020F0502020204030204" pitchFamily="34" charset="0"/>
                <a:ea typeface="Calibri" panose="020F0502020204030204" pitchFamily="34" charset="0"/>
                <a:cs typeface="Calibri" panose="020F0502020204030204" pitchFamily="34" charset="0"/>
              </a:rPr>
              <a:t> Technology, believes that Visualization is an integral part of IT Solutions Delivery. As it allows us to visualize how Customer want the job done, taking into consideration the specific business improvement and gains that Customer is expecting, while working towards the resolution of the pain points that Customer is currently experiencing, thus ensuring a smooth IT Solutions Delivery. </a:t>
            </a:r>
          </a:p>
          <a:p>
            <a:r>
              <a:rPr lang="en-US" sz="3200" dirty="0">
                <a:latin typeface="Calibri" panose="020F0502020204030204" pitchFamily="34" charset="0"/>
                <a:ea typeface="Calibri" panose="020F0502020204030204" pitchFamily="34" charset="0"/>
                <a:cs typeface="Calibri" panose="020F0502020204030204" pitchFamily="34" charset="0"/>
              </a:rPr>
              <a:t> </a:t>
            </a:r>
          </a:p>
          <a:p>
            <a:r>
              <a:rPr lang="en-US" sz="3200" b="1" dirty="0">
                <a:latin typeface="Calibri" panose="020F0502020204030204" pitchFamily="34" charset="0"/>
                <a:ea typeface="Calibri" panose="020F0502020204030204" pitchFamily="34" charset="0"/>
                <a:cs typeface="Calibri" panose="020F0502020204030204" pitchFamily="34" charset="0"/>
              </a:rPr>
              <a:t>Fit-to-Customer SAP Solutions:</a:t>
            </a:r>
          </a:p>
          <a:p>
            <a:endParaRPr lang="en-US" sz="3200" dirty="0">
              <a:latin typeface="Calibri" panose="020F0502020204030204" pitchFamily="34" charset="0"/>
              <a:ea typeface="Calibri" panose="020F0502020204030204" pitchFamily="34" charset="0"/>
              <a:cs typeface="Calibri" panose="020F0502020204030204" pitchFamily="34" charset="0"/>
            </a:endParaRPr>
          </a:p>
          <a:p>
            <a:r>
              <a:rPr lang="en-US" sz="3200" dirty="0">
                <a:latin typeface="Calibri" panose="020F0502020204030204" pitchFamily="34" charset="0"/>
                <a:ea typeface="Calibri" panose="020F0502020204030204" pitchFamily="34" charset="0"/>
                <a:cs typeface="Calibri" panose="020F0502020204030204" pitchFamily="34" charset="0"/>
              </a:rPr>
              <a:t>We believe in diving deep into Customer’s business requirements, enabling us to understand how exactly a Fit-to-Customer IT Solution,</a:t>
            </a:r>
          </a:p>
          <a:p>
            <a:r>
              <a:rPr lang="en-US" sz="3200" dirty="0">
                <a:latin typeface="Calibri" panose="020F0502020204030204" pitchFamily="34" charset="0"/>
                <a:ea typeface="Calibri" panose="020F0502020204030204" pitchFamily="34" charset="0"/>
                <a:cs typeface="Calibri" panose="020F0502020204030204" pitchFamily="34" charset="0"/>
              </a:rPr>
              <a:t> would look like.</a:t>
            </a:r>
          </a:p>
          <a:p>
            <a:r>
              <a:rPr lang="en-US" sz="3200" dirty="0">
                <a:latin typeface="Calibri" panose="020F0502020204030204" pitchFamily="34" charset="0"/>
                <a:ea typeface="Calibri" panose="020F0502020204030204" pitchFamily="34" charset="0"/>
                <a:cs typeface="Calibri" panose="020F0502020204030204" pitchFamily="34" charset="0"/>
              </a:rPr>
              <a:t>We at </a:t>
            </a:r>
            <a:r>
              <a:rPr lang="en-US" sz="3200" dirty="0" err="1">
                <a:latin typeface="Calibri" panose="020F0502020204030204" pitchFamily="34" charset="0"/>
                <a:ea typeface="Calibri" panose="020F0502020204030204" pitchFamily="34" charset="0"/>
                <a:cs typeface="Calibri" panose="020F0502020204030204" pitchFamily="34" charset="0"/>
              </a:rPr>
              <a:t>Databrain</a:t>
            </a:r>
            <a:r>
              <a:rPr lang="en-US" sz="3200" dirty="0">
                <a:latin typeface="Calibri" panose="020F0502020204030204" pitchFamily="34" charset="0"/>
                <a:ea typeface="Calibri" panose="020F0502020204030204" pitchFamily="34" charset="0"/>
                <a:cs typeface="Calibri" panose="020F0502020204030204" pitchFamily="34" charset="0"/>
              </a:rPr>
              <a:t> Technology, strive to model the Fit-to-Customer IT Solution, thus ensuring that Customer is able to achieve the foreseen ROI. </a:t>
            </a:r>
          </a:p>
          <a:p>
            <a:pPr marL="457200" indent="-457200">
              <a:spcBef>
                <a:spcPts val="1200"/>
              </a:spcBef>
              <a:buSzPct val="40000"/>
              <a:buFont typeface="Wingdings" pitchFamily="2" charset="2"/>
              <a:buChar char="q"/>
              <a:defRPr sz="2100">
                <a:latin typeface="Roboto-Light"/>
                <a:ea typeface="Roboto-Light"/>
                <a:cs typeface="Roboto-Light"/>
                <a:sym typeface="Roboto-Light"/>
              </a:defRPr>
            </a:pPr>
            <a:endParaRPr lang="en-CA" sz="3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40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96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0924375" y="959187"/>
            <a:ext cx="13459625"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860025" y="1361994"/>
            <a:ext cx="8562272"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Solution</a:t>
            </a:r>
          </a:p>
        </p:txBody>
      </p:sp>
      <p:sp>
        <p:nvSpPr>
          <p:cNvPr id="6" name="SUV Program">
            <a:extLst>
              <a:ext uri="{FF2B5EF4-FFF2-40B4-BE49-F238E27FC236}">
                <a16:creationId xmlns:a16="http://schemas.microsoft.com/office/drawing/2014/main" id="{D7B518A6-5A90-4749-A93C-7373D18A70B2}"/>
              </a:ext>
            </a:extLst>
          </p:cNvPr>
          <p:cNvSpPr txBox="1"/>
          <p:nvPr/>
        </p:nvSpPr>
        <p:spPr>
          <a:xfrm>
            <a:off x="900424" y="2379000"/>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2"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5D4F7D4-94C8-694E-9A6C-0E5FF7B8BF81}"/>
              </a:ext>
            </a:extLst>
          </p:cNvPr>
          <p:cNvSpPr txBox="1"/>
          <p:nvPr/>
        </p:nvSpPr>
        <p:spPr>
          <a:xfrm>
            <a:off x="860026" y="3340619"/>
            <a:ext cx="19654339" cy="36967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a:lnSpc>
                <a:spcPct val="107000"/>
              </a:lnSpc>
              <a:spcAft>
                <a:spcPts val="800"/>
              </a:spcAft>
            </a:pPr>
            <a:r>
              <a:rPr lang="en-IN" sz="3200" b="1" kern="100" dirty="0">
                <a:effectLst/>
                <a:latin typeface="Calibri" panose="020F0502020204030204" pitchFamily="34" charset="0"/>
                <a:ea typeface="Calibri" panose="020F0502020204030204" pitchFamily="34" charset="0"/>
                <a:cs typeface="Calibri" panose="020F0502020204030204" pitchFamily="34" charset="0"/>
              </a:rPr>
              <a:t>Solution1. </a:t>
            </a:r>
            <a:r>
              <a:rPr lang="en-IN" sz="3200" kern="100" dirty="0">
                <a:effectLst/>
                <a:latin typeface="Calibri" panose="020F0502020204030204" pitchFamily="34" charset="0"/>
                <a:ea typeface="Calibri" panose="020F0502020204030204" pitchFamily="34" charset="0"/>
                <a:cs typeface="Calibri" panose="020F0502020204030204" pitchFamily="34" charset="0"/>
              </a:rPr>
              <a:t>We have a minimum cost-effective plan for our outsourcing work with client which will satisfy our customers as compared to other IT’s and startup charges to deliver their work which will not impact neither our finance strategy nor for our customers as well.</a:t>
            </a:r>
          </a:p>
          <a:p>
            <a:pPr>
              <a:lnSpc>
                <a:spcPct val="107000"/>
              </a:lnSpc>
              <a:spcAft>
                <a:spcPts val="800"/>
              </a:spcAft>
            </a:pPr>
            <a:r>
              <a:rPr lang="en-IN" sz="3200" kern="100" dirty="0">
                <a:effectLst/>
                <a:latin typeface="Calibri" panose="020F0502020204030204" pitchFamily="34" charset="0"/>
                <a:ea typeface="Calibri" panose="020F0502020204030204" pitchFamily="34" charset="0"/>
                <a:cs typeface="Calibri" panose="020F0502020204030204" pitchFamily="34" charset="0"/>
              </a:rPr>
              <a:t>We have a fixed time bound slots to complete client’s requirement on time due to which each project delivery completes within the required timeframe provided by </a:t>
            </a:r>
          </a:p>
          <a:p>
            <a:pPr>
              <a:lnSpc>
                <a:spcPct val="107000"/>
              </a:lnSpc>
              <a:spcAft>
                <a:spcPts val="800"/>
              </a:spcAft>
            </a:pPr>
            <a:r>
              <a:rPr lang="en-IN" sz="3200" kern="100" dirty="0">
                <a:effectLst/>
                <a:latin typeface="Calibri" panose="020F0502020204030204" pitchFamily="34" charset="0"/>
                <a:ea typeface="Calibri" panose="020F0502020204030204" pitchFamily="34" charset="0"/>
                <a:cs typeface="Calibri" panose="020F0502020204030204" pitchFamily="34" charset="0"/>
              </a:rPr>
              <a:t>Our customers.</a:t>
            </a:r>
          </a:p>
          <a:p>
            <a:pPr>
              <a:lnSpc>
                <a:spcPct val="107000"/>
              </a:lnSpc>
              <a:spcAft>
                <a:spcPts val="800"/>
              </a:spcAft>
            </a:pPr>
            <a:r>
              <a:rPr lang="en-IN" sz="3200" b="1" kern="100" dirty="0">
                <a:effectLst/>
                <a:latin typeface="Calibri" panose="020F0502020204030204" pitchFamily="34" charset="0"/>
                <a:ea typeface="Calibri" panose="020F0502020204030204" pitchFamily="34" charset="0"/>
                <a:cs typeface="Calibri" panose="020F0502020204030204" pitchFamily="34" charset="0"/>
              </a:rPr>
              <a:t>Solution2.</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IN" sz="3200" kern="100" dirty="0">
                <a:effectLst/>
                <a:latin typeface="Calibri" panose="020F0502020204030204" pitchFamily="34" charset="0"/>
                <a:ea typeface="Calibri" panose="020F0502020204030204" pitchFamily="34" charset="0"/>
                <a:cs typeface="Calibri" panose="020F0502020204030204" pitchFamily="34" charset="0"/>
              </a:rPr>
              <a:t> We are a group of experienced professionals’ expertise with a particular IT modules i.e., SAP, Web Development, Mobile APP development, Hence our focus will be on a specific </a:t>
            </a:r>
            <a:r>
              <a:rPr lang="en-IN" sz="3200" kern="100" dirty="0">
                <a:latin typeface="Calibri" panose="020F0502020204030204" pitchFamily="34" charset="0"/>
                <a:ea typeface="Calibri" panose="020F0502020204030204" pitchFamily="34" charset="0"/>
                <a:cs typeface="Calibri" panose="020F0502020204030204" pitchFamily="34" charset="0"/>
              </a:rPr>
              <a:t>IT</a:t>
            </a:r>
            <a:r>
              <a:rPr lang="en-IN" sz="3200" kern="100" dirty="0">
                <a:effectLst/>
                <a:latin typeface="Calibri" panose="020F0502020204030204" pitchFamily="34" charset="0"/>
                <a:ea typeface="Calibri" panose="020F0502020204030204" pitchFamily="34" charset="0"/>
                <a:cs typeface="Calibri" panose="020F0502020204030204" pitchFamily="34" charset="0"/>
              </a:rPr>
              <a:t> project and its clients to deliver the exact requirement as expected by our customers. We will search for specific </a:t>
            </a:r>
            <a:r>
              <a:rPr lang="en-IN" sz="3200" kern="100" dirty="0">
                <a:latin typeface="Calibri" panose="020F0502020204030204" pitchFamily="34" charset="0"/>
                <a:ea typeface="Calibri" panose="020F0502020204030204" pitchFamily="34" charset="0"/>
                <a:cs typeface="Calibri" panose="020F0502020204030204" pitchFamily="34" charset="0"/>
              </a:rPr>
              <a:t>IT</a:t>
            </a:r>
            <a:r>
              <a:rPr lang="en-IN" sz="3200" kern="100" dirty="0">
                <a:effectLst/>
                <a:latin typeface="Calibri" panose="020F0502020204030204" pitchFamily="34" charset="0"/>
                <a:ea typeface="Calibri" panose="020F0502020204030204" pitchFamily="34" charset="0"/>
                <a:cs typeface="Calibri" panose="020F0502020204030204" pitchFamily="34" charset="0"/>
              </a:rPr>
              <a:t> talents from market so that our deliverables will be perfect and up to the mark.</a:t>
            </a:r>
          </a:p>
          <a:p>
            <a:pPr>
              <a:lnSpc>
                <a:spcPct val="107000"/>
              </a:lnSpc>
              <a:spcAft>
                <a:spcPts val="800"/>
              </a:spcAft>
            </a:pPr>
            <a:r>
              <a:rPr lang="en-IN" sz="3200" b="1" kern="100" dirty="0">
                <a:effectLst/>
                <a:latin typeface="Calibri" panose="020F0502020204030204" pitchFamily="34" charset="0"/>
                <a:ea typeface="Calibri" panose="020F0502020204030204" pitchFamily="34" charset="0"/>
                <a:cs typeface="Calibri" panose="020F0502020204030204" pitchFamily="34" charset="0"/>
              </a:rPr>
              <a:t>Solution3.</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fontAlgn="base">
              <a:lnSpc>
                <a:spcPct val="107000"/>
              </a:lnSpc>
              <a:spcAft>
                <a:spcPts val="800"/>
              </a:spcAft>
              <a:buFont typeface="+mj-lt"/>
              <a:buAutoNum type="arabicPeriod"/>
              <a:tabLst>
                <a:tab pos="408305" algn="l"/>
                <a:tab pos="678180" algn="l"/>
              </a:tabLst>
            </a:pPr>
            <a:r>
              <a:rPr lang="en-IN" sz="3200" kern="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By Creating a distinctive selling point (USP) and effectively convey it to our intended audience.</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fontAlgn="base">
              <a:lnSpc>
                <a:spcPct val="107000"/>
              </a:lnSpc>
              <a:spcAft>
                <a:spcPts val="800"/>
              </a:spcAft>
              <a:buFont typeface="+mj-lt"/>
              <a:buAutoNum type="arabicPeriod"/>
              <a:tabLst>
                <a:tab pos="408305" algn="l"/>
                <a:tab pos="678180" algn="l"/>
              </a:tabLst>
            </a:pPr>
            <a:r>
              <a:rPr lang="en-IN" sz="3200" kern="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Utilize customer feedback to enhance our offering of a product or service.</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fontAlgn="base">
              <a:lnSpc>
                <a:spcPct val="107000"/>
              </a:lnSpc>
              <a:spcAft>
                <a:spcPts val="800"/>
              </a:spcAft>
              <a:buFont typeface="+mj-lt"/>
              <a:buAutoNum type="arabicPeriod"/>
              <a:tabLst>
                <a:tab pos="408305" algn="l"/>
                <a:tab pos="678180" algn="l"/>
              </a:tabLst>
            </a:pPr>
            <a:r>
              <a:rPr lang="en-IN" sz="3200" kern="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Support and service to customers should be exceptional. </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fontAlgn="base">
              <a:lnSpc>
                <a:spcPct val="107000"/>
              </a:lnSpc>
              <a:spcAft>
                <a:spcPts val="800"/>
              </a:spcAft>
              <a:buFont typeface="+mj-lt"/>
              <a:buAutoNum type="arabicPeriod"/>
              <a:tabLst>
                <a:tab pos="408305" algn="l"/>
                <a:tab pos="678180" algn="l"/>
              </a:tabLst>
            </a:pPr>
            <a:r>
              <a:rPr lang="en-IN" sz="3200" kern="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Create a distinctive brand identity that resonates with our target audience.</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pPr lvl="0" fontAlgn="base">
              <a:lnSpc>
                <a:spcPct val="107000"/>
              </a:lnSpc>
              <a:spcAft>
                <a:spcPts val="800"/>
              </a:spcAft>
              <a:tabLst>
                <a:tab pos="408305" algn="l"/>
                <a:tab pos="678180" algn="l"/>
              </a:tabLst>
            </a:pPr>
            <a:r>
              <a:rPr lang="en-IN" sz="3200" kern="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a:t>
            </a:r>
            <a:endParaRPr lang="en-IN" sz="3200" kern="100" dirty="0">
              <a:effectLst/>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40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96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0924375" y="959187"/>
            <a:ext cx="13459625"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860025" y="1361994"/>
            <a:ext cx="8562272"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Current Work</a:t>
            </a:r>
            <a:endParaRPr dirty="0">
              <a:solidFill>
                <a:srgbClr val="44474F"/>
              </a:solidFill>
            </a:endParaRPr>
          </a:p>
        </p:txBody>
      </p:sp>
      <p:sp>
        <p:nvSpPr>
          <p:cNvPr id="6" name="SUV Program">
            <a:extLst>
              <a:ext uri="{FF2B5EF4-FFF2-40B4-BE49-F238E27FC236}">
                <a16:creationId xmlns:a16="http://schemas.microsoft.com/office/drawing/2014/main" id="{D7B518A6-5A90-4749-A93C-7373D18A70B2}"/>
              </a:ext>
            </a:extLst>
          </p:cNvPr>
          <p:cNvSpPr txBox="1"/>
          <p:nvPr/>
        </p:nvSpPr>
        <p:spPr>
          <a:xfrm>
            <a:off x="900424" y="2379000"/>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2"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5D4F7D4-94C8-694E-9A6C-0E5FF7B8BF81}"/>
              </a:ext>
            </a:extLst>
          </p:cNvPr>
          <p:cNvSpPr txBox="1"/>
          <p:nvPr/>
        </p:nvSpPr>
        <p:spPr>
          <a:xfrm>
            <a:off x="860025" y="2743200"/>
            <a:ext cx="22894497" cy="10900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lvl="0"/>
            <a:r>
              <a:rPr lang="en-CA" sz="2800" b="1" dirty="0">
                <a:latin typeface="Calibri" pitchFamily="34" charset="0"/>
              </a:rPr>
              <a:t>What are the current revenues of the parent company?</a:t>
            </a:r>
            <a:endParaRPr lang="en-US" sz="2800" b="1" dirty="0">
              <a:latin typeface="Calibri" pitchFamily="34" charset="0"/>
            </a:endParaRPr>
          </a:p>
          <a:p>
            <a:r>
              <a:rPr lang="en-CA" sz="2800" dirty="0">
                <a:latin typeface="Calibri" pitchFamily="34" charset="0"/>
              </a:rPr>
              <a:t> </a:t>
            </a:r>
            <a:endParaRPr lang="en-US" sz="2800" dirty="0">
              <a:latin typeface="Calibri" pitchFamily="34" charset="0"/>
            </a:endParaRPr>
          </a:p>
          <a:p>
            <a:r>
              <a:rPr lang="en-US" sz="2800" dirty="0">
                <a:latin typeface="Calibri" pitchFamily="34" charset="0"/>
              </a:rPr>
              <a:t>Though we have incorporated in India in April 2023, We have started Business Operations this year in September 2023, hence current year projection of revenue is unknown at this time. </a:t>
            </a:r>
          </a:p>
          <a:p>
            <a:endParaRPr lang="en-US" sz="2800" dirty="0">
              <a:latin typeface="Calibri" pitchFamily="34" charset="0"/>
            </a:endParaRPr>
          </a:p>
          <a:p>
            <a:pPr lvl="1"/>
            <a:r>
              <a:rPr lang="en-CA" sz="2800" b="1" dirty="0">
                <a:latin typeface="Calibri" pitchFamily="34" charset="0"/>
              </a:rPr>
              <a:t>What are the key drivers of this revenue? </a:t>
            </a:r>
          </a:p>
          <a:p>
            <a:pPr lvl="1"/>
            <a:endParaRPr lang="en-US" sz="2800" dirty="0">
              <a:latin typeface="Calibri" pitchFamily="34" charset="0"/>
            </a:endParaRPr>
          </a:p>
          <a:p>
            <a:r>
              <a:rPr lang="en-CA" sz="2800" dirty="0">
                <a:latin typeface="Calibri" pitchFamily="34" charset="0"/>
              </a:rPr>
              <a:t>Our main Key Drivers for Revenue are as follows:</a:t>
            </a:r>
            <a:endParaRPr lang="en-US" sz="2800" dirty="0">
              <a:latin typeface="Calibri" pitchFamily="34" charset="0"/>
            </a:endParaRPr>
          </a:p>
          <a:p>
            <a:pPr lvl="2">
              <a:buFont typeface="Arial" pitchFamily="34" charset="0"/>
              <a:buChar char="•"/>
            </a:pPr>
            <a:r>
              <a:rPr lang="en-CA" sz="2800" dirty="0">
                <a:latin typeface="Calibri" pitchFamily="34" charset="0"/>
              </a:rPr>
              <a:t>    SAP</a:t>
            </a:r>
            <a:endParaRPr lang="en-US" sz="2800" dirty="0">
              <a:latin typeface="Calibri" pitchFamily="34" charset="0"/>
            </a:endParaRPr>
          </a:p>
          <a:p>
            <a:pPr lvl="0">
              <a:buFont typeface="Arial" pitchFamily="34" charset="0"/>
              <a:buChar char="•"/>
            </a:pPr>
            <a:r>
              <a:rPr lang="en-CA" sz="2800" dirty="0">
                <a:latin typeface="Calibri" pitchFamily="34" charset="0"/>
              </a:rPr>
              <a:t>    Web development &amp; Maintenance</a:t>
            </a:r>
            <a:endParaRPr lang="en-US" sz="2800" dirty="0">
              <a:latin typeface="Calibri" pitchFamily="34" charset="0"/>
            </a:endParaRPr>
          </a:p>
          <a:p>
            <a:pPr lvl="0">
              <a:buFont typeface="Arial" pitchFamily="34" charset="0"/>
              <a:buChar char="•"/>
            </a:pPr>
            <a:r>
              <a:rPr lang="en-CA" sz="2800" dirty="0">
                <a:latin typeface="Calibri" pitchFamily="34" charset="0"/>
              </a:rPr>
              <a:t>    Mobile and Android app development</a:t>
            </a:r>
            <a:endParaRPr lang="en-US" sz="2800" dirty="0">
              <a:latin typeface="Calibri" pitchFamily="34" charset="0"/>
            </a:endParaRPr>
          </a:p>
          <a:p>
            <a:pPr lvl="0">
              <a:buFont typeface="Arial" pitchFamily="34" charset="0"/>
              <a:buChar char="•"/>
            </a:pPr>
            <a:r>
              <a:rPr lang="en-CA" sz="2800" dirty="0">
                <a:latin typeface="Calibri" pitchFamily="34" charset="0"/>
              </a:rPr>
              <a:t>    Competitive Support  Team</a:t>
            </a:r>
            <a:endParaRPr lang="en-US" sz="2800" dirty="0">
              <a:latin typeface="Calibri" pitchFamily="34" charset="0"/>
            </a:endParaRPr>
          </a:p>
          <a:p>
            <a:endParaRPr lang="en-US" sz="2800" dirty="0">
              <a:latin typeface="Calibri" pitchFamily="34" charset="0"/>
            </a:endParaRPr>
          </a:p>
          <a:p>
            <a:pPr lvl="0"/>
            <a:r>
              <a:rPr lang="en-CA" sz="2800" b="1" dirty="0">
                <a:latin typeface="Calibri" pitchFamily="34" charset="0"/>
              </a:rPr>
              <a:t>What is your current client portfolio?</a:t>
            </a:r>
            <a:endParaRPr lang="en-US" sz="2800" b="1" dirty="0">
              <a:latin typeface="Calibri" pitchFamily="34" charset="0"/>
            </a:endParaRPr>
          </a:p>
          <a:p>
            <a:endParaRPr lang="en-CA" sz="2800" dirty="0">
              <a:latin typeface="Calibri" pitchFamily="34" charset="0"/>
            </a:endParaRPr>
          </a:p>
          <a:p>
            <a:r>
              <a:rPr lang="en-CA" sz="2800" dirty="0">
                <a:latin typeface="Calibri" pitchFamily="34" charset="0"/>
              </a:rPr>
              <a:t>Currently we are serving an US client which is a KPO based industry  </a:t>
            </a:r>
            <a:endParaRPr lang="en-US" sz="2800" dirty="0">
              <a:latin typeface="Calibri" pitchFamily="34" charset="0"/>
            </a:endParaRPr>
          </a:p>
          <a:p>
            <a:endParaRPr lang="en-US" sz="2800" dirty="0">
              <a:latin typeface="Calibri" pitchFamily="34" charset="0"/>
            </a:endParaRPr>
          </a:p>
          <a:p>
            <a:pPr lvl="4"/>
            <a:r>
              <a:rPr lang="en-CA" sz="2800" b="1" dirty="0">
                <a:latin typeface="Calibri" pitchFamily="34" charset="0"/>
              </a:rPr>
              <a:t>For B2B, please indicate client names, size, location ?</a:t>
            </a:r>
            <a:endParaRPr lang="en-US" sz="2800" b="1" dirty="0">
              <a:latin typeface="Calibri" pitchFamily="34" charset="0"/>
            </a:endParaRPr>
          </a:p>
          <a:p>
            <a:r>
              <a:rPr lang="en-CA" sz="2800" dirty="0">
                <a:latin typeface="Calibri" pitchFamily="34" charset="0"/>
              </a:rPr>
              <a:t>Again, Currently we are Supporting the End-Customer through an Implementation Partner.  </a:t>
            </a:r>
            <a:endParaRPr lang="en-US" sz="2800" dirty="0">
              <a:latin typeface="Calibri" pitchFamily="34" charset="0"/>
            </a:endParaRPr>
          </a:p>
          <a:p>
            <a:r>
              <a:rPr lang="en-CA" sz="2800" b="1" dirty="0">
                <a:latin typeface="Calibri" pitchFamily="34" charset="0"/>
              </a:rPr>
              <a:t> </a:t>
            </a:r>
            <a:endParaRPr lang="en-US" sz="2800" b="1" dirty="0">
              <a:latin typeface="Calibri" pitchFamily="34" charset="0"/>
            </a:endParaRPr>
          </a:p>
          <a:p>
            <a:r>
              <a:rPr lang="en-CA" sz="2800" b="1" dirty="0">
                <a:latin typeface="Calibri" pitchFamily="34" charset="0"/>
              </a:rPr>
              <a:t>Are the key leaders / founder of this company supportive / involved in the proposed Canadian company?</a:t>
            </a:r>
          </a:p>
          <a:p>
            <a:endParaRPr lang="en-US" sz="2800" dirty="0">
              <a:latin typeface="Calibri" pitchFamily="34" charset="0"/>
            </a:endParaRPr>
          </a:p>
          <a:p>
            <a:r>
              <a:rPr lang="en-CA" sz="2800" dirty="0">
                <a:latin typeface="Calibri" pitchFamily="34" charset="0"/>
              </a:rPr>
              <a:t>Yes. I am the Founder of this Company (Mr. Debadutta Rath, CEO, Founder &amp; Director). </a:t>
            </a:r>
            <a:r>
              <a:rPr lang="en-US" sz="2800" dirty="0">
                <a:latin typeface="Calibri" pitchFamily="34" charset="0"/>
              </a:rPr>
              <a:t>We have already incorporated our Firm in 2023</a:t>
            </a:r>
          </a:p>
          <a:p>
            <a:r>
              <a:rPr lang="en-US" sz="2800" dirty="0">
                <a:latin typeface="Calibri" pitchFamily="34" charset="0"/>
              </a:rPr>
              <a:t>As </a:t>
            </a:r>
            <a:r>
              <a:rPr lang="en-US" sz="2800" dirty="0" err="1">
                <a:latin typeface="Calibri" pitchFamily="34" charset="0"/>
              </a:rPr>
              <a:t>Databraincoachtech</a:t>
            </a:r>
            <a:r>
              <a:rPr lang="en-US" sz="2800" dirty="0">
                <a:latin typeface="Calibri" pitchFamily="34" charset="0"/>
              </a:rPr>
              <a:t>(OPC)</a:t>
            </a:r>
            <a:r>
              <a:rPr lang="en-US" sz="2800" dirty="0" err="1">
                <a:latin typeface="Calibri" pitchFamily="34" charset="0"/>
              </a:rPr>
              <a:t>Pvt.Ltd</a:t>
            </a:r>
            <a:r>
              <a:rPr lang="en-US" sz="2800" dirty="0">
                <a:latin typeface="Calibri" pitchFamily="34" charset="0"/>
              </a:rPr>
              <a:t>. Currently after adding two more partners the incorporation is under process to change our firm name </a:t>
            </a:r>
          </a:p>
          <a:p>
            <a:r>
              <a:rPr lang="en-US" sz="2800" dirty="0">
                <a:latin typeface="Calibri" pitchFamily="34" charset="0"/>
              </a:rPr>
              <a:t>to </a:t>
            </a:r>
            <a:r>
              <a:rPr lang="en-US" sz="2800" dirty="0" err="1">
                <a:latin typeface="Calibri" pitchFamily="34" charset="0"/>
              </a:rPr>
              <a:t>Databrain</a:t>
            </a:r>
            <a:r>
              <a:rPr lang="en-US" sz="2800" dirty="0">
                <a:latin typeface="Calibri" pitchFamily="34" charset="0"/>
              </a:rPr>
              <a:t> Technology </a:t>
            </a:r>
            <a:r>
              <a:rPr lang="en-US" sz="2800" dirty="0" err="1">
                <a:latin typeface="Calibri" pitchFamily="34" charset="0"/>
              </a:rPr>
              <a:t>Pvt.ltd</a:t>
            </a:r>
            <a:endParaRPr lang="en-US" sz="2800" dirty="0">
              <a:latin typeface="Calibri" pitchFamily="34" charset="0"/>
            </a:endParaRPr>
          </a:p>
          <a:p>
            <a:endParaRPr lang="en-US" sz="4000" dirty="0"/>
          </a:p>
          <a:p>
            <a:pPr>
              <a:spcBef>
                <a:spcPts val="1200"/>
              </a:spcBef>
              <a:defRPr sz="2100">
                <a:latin typeface="Roboto-Light"/>
                <a:ea typeface="Roboto-Light"/>
                <a:cs typeface="Roboto-Light"/>
                <a:sym typeface="Roboto-Light"/>
              </a:defRPr>
            </a:pPr>
            <a:endParaRPr lang="en-CA" sz="4000" dirty="0">
              <a:solidFill>
                <a:schemeClr val="bg1">
                  <a:lumMod val="95000"/>
                </a:schemeClr>
              </a:solidFill>
            </a:endParaRPr>
          </a:p>
        </p:txBody>
      </p:sp>
    </p:spTree>
    <p:extLst>
      <p:ext uri="{BB962C8B-B14F-4D97-AF65-F5344CB8AC3E}">
        <p14:creationId xmlns:p14="http://schemas.microsoft.com/office/powerpoint/2010/main" val="1766190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0924375" y="959187"/>
            <a:ext cx="13459625"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860025" y="1361994"/>
            <a:ext cx="8562272"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Target Market</a:t>
            </a:r>
            <a:endParaRPr dirty="0">
              <a:solidFill>
                <a:srgbClr val="44474F"/>
              </a:solidFill>
            </a:endParaRPr>
          </a:p>
        </p:txBody>
      </p:sp>
      <p:sp>
        <p:nvSpPr>
          <p:cNvPr id="6" name="SUV Program">
            <a:extLst>
              <a:ext uri="{FF2B5EF4-FFF2-40B4-BE49-F238E27FC236}">
                <a16:creationId xmlns:a16="http://schemas.microsoft.com/office/drawing/2014/main" id="{D7B518A6-5A90-4749-A93C-7373D18A70B2}"/>
              </a:ext>
            </a:extLst>
          </p:cNvPr>
          <p:cNvSpPr txBox="1"/>
          <p:nvPr/>
        </p:nvSpPr>
        <p:spPr>
          <a:xfrm>
            <a:off x="900424" y="2379000"/>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2"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5D4F7D4-94C8-694E-9A6C-0E5FF7B8BF81}"/>
              </a:ext>
            </a:extLst>
          </p:cNvPr>
          <p:cNvSpPr txBox="1"/>
          <p:nvPr/>
        </p:nvSpPr>
        <p:spPr>
          <a:xfrm>
            <a:off x="860025" y="3579155"/>
            <a:ext cx="22894497" cy="93417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lvl="0"/>
            <a:r>
              <a:rPr lang="en-CA" sz="2800" b="1" dirty="0">
                <a:latin typeface="Calibri" pitchFamily="34" charset="0"/>
              </a:rPr>
              <a:t>What is your target market?</a:t>
            </a:r>
            <a:endParaRPr lang="en-US" sz="2800" b="1" dirty="0">
              <a:latin typeface="Calibri" pitchFamily="34" charset="0"/>
            </a:endParaRPr>
          </a:p>
          <a:p>
            <a:r>
              <a:rPr lang="en-US" sz="2800" dirty="0">
                <a:latin typeface="Calibri" pitchFamily="34" charset="0"/>
              </a:rPr>
              <a:t> </a:t>
            </a:r>
          </a:p>
          <a:p>
            <a:r>
              <a:rPr lang="en-US" sz="2800" dirty="0">
                <a:latin typeface="Calibri" pitchFamily="34" charset="0"/>
              </a:rPr>
              <a:t>Target Market Segment is totally different. North America presents us with huge opportunity. World's best companies are in North America. Our potential customers or end clients can be related to any market segment such as any Government or Private Sector, Any line of Business in Private Sector that relates to any Industry Sector. Whether it is Financial &amp; Banking, Retail, Utilities, Construction, Agriculture, Mining, Insurance, Media, Manufacturing, Chemicals, Consumer Products or Construction. </a:t>
            </a:r>
          </a:p>
          <a:p>
            <a:r>
              <a:rPr lang="en-US" sz="2800" dirty="0">
                <a:latin typeface="Calibri" pitchFamily="34" charset="0"/>
              </a:rPr>
              <a:t> </a:t>
            </a:r>
          </a:p>
          <a:p>
            <a:r>
              <a:rPr lang="en-US" sz="2800" dirty="0">
                <a:latin typeface="Calibri" pitchFamily="34" charset="0"/>
              </a:rPr>
              <a:t> </a:t>
            </a:r>
          </a:p>
          <a:p>
            <a:pPr lvl="0"/>
            <a:r>
              <a:rPr lang="en-CA" sz="2800" b="1" dirty="0">
                <a:latin typeface="Calibri" pitchFamily="34" charset="0"/>
              </a:rPr>
              <a:t>For B2B, please indicate the type of business (sector, industry, as well as whom within the business are you targeting to make the buying decision?). Please give examples if possible</a:t>
            </a:r>
          </a:p>
          <a:p>
            <a:pPr lvl="0"/>
            <a:endParaRPr lang="en-US" sz="2800" dirty="0">
              <a:latin typeface="Calibri" pitchFamily="34" charset="0"/>
            </a:endParaRPr>
          </a:p>
          <a:p>
            <a:r>
              <a:rPr lang="en-CA" sz="2800" dirty="0">
                <a:latin typeface="Calibri" pitchFamily="34" charset="0"/>
              </a:rPr>
              <a:t>Typical types of Businesses in B2B would be Auto Industry, Aerospace Industry, Shipping, Oil Sector, Chemical Industry, Advertising &amp; Marketing Services Industry.</a:t>
            </a:r>
            <a:endParaRPr lang="en-US" sz="2800" dirty="0">
              <a:latin typeface="Calibri" pitchFamily="34" charset="0"/>
            </a:endParaRPr>
          </a:p>
          <a:p>
            <a:r>
              <a:rPr lang="en-US" sz="2800" b="1" dirty="0">
                <a:latin typeface="Calibri" pitchFamily="34" charset="0"/>
              </a:rPr>
              <a:t> </a:t>
            </a:r>
          </a:p>
          <a:p>
            <a:endParaRPr lang="en-US" sz="2800" b="1" dirty="0">
              <a:latin typeface="Calibri" pitchFamily="34" charset="0"/>
            </a:endParaRPr>
          </a:p>
          <a:p>
            <a:endParaRPr lang="en-US" sz="2800" b="1" dirty="0">
              <a:latin typeface="Calibri" pitchFamily="34" charset="0"/>
            </a:endParaRPr>
          </a:p>
          <a:p>
            <a:pPr lvl="0"/>
            <a:r>
              <a:rPr lang="en-CA" sz="2800" b="1" dirty="0">
                <a:latin typeface="Calibri" pitchFamily="34" charset="0"/>
              </a:rPr>
              <a:t>For B2C, please indicate the type of clients and their demographics.  Please give examples or a customer persona if applicable ?</a:t>
            </a:r>
            <a:endParaRPr lang="en-US" sz="2800" b="1" dirty="0">
              <a:latin typeface="Calibri" pitchFamily="34" charset="0"/>
            </a:endParaRPr>
          </a:p>
          <a:p>
            <a:r>
              <a:rPr lang="en-US" sz="2800" dirty="0">
                <a:latin typeface="Calibri" pitchFamily="34" charset="0"/>
              </a:rPr>
              <a:t> </a:t>
            </a:r>
          </a:p>
          <a:p>
            <a:r>
              <a:rPr lang="en-CA" sz="2800" dirty="0">
                <a:latin typeface="Calibri" pitchFamily="34" charset="0"/>
              </a:rPr>
              <a:t>Typical types of Businesses in B2C would be Retail Sector, Food &amp; Beverages Sector, Educational Sector &amp; Media,  etc. </a:t>
            </a:r>
            <a:endParaRPr lang="en-US" sz="2800" dirty="0">
              <a:latin typeface="Calibri" pitchFamily="34" charset="0"/>
            </a:endParaRPr>
          </a:p>
          <a:p>
            <a:pPr>
              <a:spcBef>
                <a:spcPts val="1200"/>
              </a:spcBef>
              <a:defRPr sz="2100">
                <a:latin typeface="Roboto-Light"/>
                <a:ea typeface="Roboto-Light"/>
                <a:cs typeface="Roboto-Light"/>
                <a:sym typeface="Roboto-Light"/>
              </a:defRPr>
            </a:pPr>
            <a:endParaRPr lang="en-CA" sz="2800" dirty="0">
              <a:solidFill>
                <a:srgbClr val="44474F"/>
              </a:solidFill>
              <a:latin typeface="Calibri"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endParaRPr>
          </a:p>
          <a:p>
            <a:pPr>
              <a:spcBef>
                <a:spcPts val="1200"/>
              </a:spcBef>
              <a:defRPr sz="2100">
                <a:latin typeface="Roboto-Light"/>
                <a:ea typeface="Roboto-Light"/>
                <a:cs typeface="Roboto-Light"/>
                <a:sym typeface="Roboto-Light"/>
              </a:defRPr>
            </a:pPr>
            <a:endParaRPr lang="en-CA" sz="3200" dirty="0">
              <a:solidFill>
                <a:srgbClr val="44474F"/>
              </a:solidFill>
            </a:endParaRPr>
          </a:p>
          <a:p>
            <a:pPr>
              <a:spcBef>
                <a:spcPts val="1200"/>
              </a:spcBef>
              <a:defRPr sz="2100">
                <a:latin typeface="Roboto-Light"/>
                <a:ea typeface="Roboto-Light"/>
                <a:cs typeface="Roboto-Light"/>
                <a:sym typeface="Roboto-Light"/>
              </a:defRPr>
            </a:pPr>
            <a:endParaRPr lang="en-CA" sz="4000" dirty="0">
              <a:solidFill>
                <a:schemeClr val="bg1">
                  <a:lumMod val="95000"/>
                </a:schemeClr>
              </a:solidFill>
            </a:endParaRPr>
          </a:p>
        </p:txBody>
      </p:sp>
    </p:spTree>
    <p:extLst>
      <p:ext uri="{BB962C8B-B14F-4D97-AF65-F5344CB8AC3E}">
        <p14:creationId xmlns:p14="http://schemas.microsoft.com/office/powerpoint/2010/main" val="1152063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0924375" y="959187"/>
            <a:ext cx="13459625"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860025" y="1361994"/>
            <a:ext cx="8562272"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SAP Business Model</a:t>
            </a:r>
            <a:endParaRPr dirty="0">
              <a:solidFill>
                <a:srgbClr val="44474F"/>
              </a:solidFill>
            </a:endParaRPr>
          </a:p>
        </p:txBody>
      </p:sp>
      <p:sp>
        <p:nvSpPr>
          <p:cNvPr id="6" name="SUV Program">
            <a:extLst>
              <a:ext uri="{FF2B5EF4-FFF2-40B4-BE49-F238E27FC236}">
                <a16:creationId xmlns:a16="http://schemas.microsoft.com/office/drawing/2014/main" id="{D7B518A6-5A90-4749-A93C-7373D18A70B2}"/>
              </a:ext>
            </a:extLst>
          </p:cNvPr>
          <p:cNvSpPr txBox="1"/>
          <p:nvPr/>
        </p:nvSpPr>
        <p:spPr>
          <a:xfrm>
            <a:off x="900424" y="2379000"/>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2"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5D4F7D4-94C8-694E-9A6C-0E5FF7B8BF81}"/>
              </a:ext>
            </a:extLst>
          </p:cNvPr>
          <p:cNvSpPr txBox="1"/>
          <p:nvPr/>
        </p:nvSpPr>
        <p:spPr>
          <a:xfrm>
            <a:off x="860025" y="3579155"/>
            <a:ext cx="22894497" cy="93417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lvl="0"/>
            <a:r>
              <a:rPr lang="en-CA" sz="2800" b="1" dirty="0">
                <a:latin typeface="Calibri" pitchFamily="34" charset="0"/>
              </a:rPr>
              <a:t>How much will you sell your product(s) / service(s) for SAP Clients.</a:t>
            </a:r>
          </a:p>
          <a:p>
            <a:pPr lvl="0"/>
            <a:endParaRPr lang="en-US" sz="2800" dirty="0">
              <a:latin typeface="Calibri" pitchFamily="34" charset="0"/>
            </a:endParaRPr>
          </a:p>
          <a:p>
            <a:r>
              <a:rPr lang="en-CA" sz="2800" dirty="0">
                <a:latin typeface="Calibri" pitchFamily="34" charset="0"/>
              </a:rPr>
              <a:t>As  SAP Market is so Huge, We foresee selling our SAP Solutions &amp; Services to each and every Industry sector Globally.. How much we sell our service in SAP depends on how soon we establish and adapt to the Global Market.</a:t>
            </a:r>
            <a:r>
              <a:rPr lang="en-US" sz="2800" dirty="0">
                <a:latin typeface="Calibri" pitchFamily="34" charset="0"/>
              </a:rPr>
              <a:t> </a:t>
            </a:r>
          </a:p>
          <a:p>
            <a:endParaRPr lang="en-US" sz="2800" dirty="0">
              <a:latin typeface="Calibri" pitchFamily="34" charset="0"/>
            </a:endParaRPr>
          </a:p>
          <a:p>
            <a:endParaRPr lang="en-US" sz="2800" dirty="0">
              <a:latin typeface="Calibri" pitchFamily="34" charset="0"/>
            </a:endParaRPr>
          </a:p>
          <a:p>
            <a:pPr lvl="0"/>
            <a:r>
              <a:rPr lang="en-CA" sz="2800" b="1" dirty="0">
                <a:latin typeface="Calibri" pitchFamily="34" charset="0"/>
              </a:rPr>
              <a:t>What is the selling model? (licensing, subscription, one-time purchase etc.)</a:t>
            </a:r>
          </a:p>
          <a:p>
            <a:pPr lvl="0"/>
            <a:endParaRPr lang="en-US" sz="2800" dirty="0">
              <a:latin typeface="Calibri" pitchFamily="34" charset="0"/>
            </a:endParaRPr>
          </a:p>
          <a:p>
            <a:r>
              <a:rPr lang="en-CA" sz="2800" dirty="0">
                <a:latin typeface="Calibri" pitchFamily="34" charset="0"/>
              </a:rPr>
              <a:t>Our IT Solutions Selling involves all 3 Models. </a:t>
            </a:r>
            <a:endParaRPr lang="en-US" sz="2800" dirty="0">
              <a:latin typeface="Calibri" pitchFamily="34" charset="0"/>
            </a:endParaRPr>
          </a:p>
          <a:p>
            <a:pPr lvl="0">
              <a:buFont typeface="Arial" pitchFamily="34" charset="0"/>
              <a:buChar char="•"/>
            </a:pPr>
            <a:r>
              <a:rPr lang="en-CA" sz="2800" dirty="0">
                <a:latin typeface="Calibri" pitchFamily="34" charset="0"/>
              </a:rPr>
              <a:t>    One-Time Purchase for Customers</a:t>
            </a:r>
            <a:endParaRPr lang="en-US" sz="2800" dirty="0">
              <a:latin typeface="Calibri" pitchFamily="34" charset="0"/>
            </a:endParaRPr>
          </a:p>
          <a:p>
            <a:pPr lvl="0">
              <a:buFont typeface="Arial" pitchFamily="34" charset="0"/>
              <a:buChar char="•"/>
            </a:pPr>
            <a:r>
              <a:rPr lang="en-CA" sz="2800" dirty="0">
                <a:latin typeface="Calibri" pitchFamily="34" charset="0"/>
              </a:rPr>
              <a:t>    Licensing Option for Customers</a:t>
            </a:r>
            <a:endParaRPr lang="en-US" sz="2800" dirty="0">
              <a:latin typeface="Calibri" pitchFamily="34" charset="0"/>
            </a:endParaRPr>
          </a:p>
          <a:p>
            <a:pPr lvl="0">
              <a:buFont typeface="Arial" pitchFamily="34" charset="0"/>
              <a:buChar char="•"/>
            </a:pPr>
            <a:r>
              <a:rPr lang="en-CA" sz="2800" dirty="0">
                <a:latin typeface="Calibri" pitchFamily="34" charset="0"/>
              </a:rPr>
              <a:t>    or Subscription Option for Customers</a:t>
            </a:r>
            <a:endParaRPr lang="en-US" sz="2800" dirty="0">
              <a:latin typeface="Calibri"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endParaRPr>
          </a:p>
          <a:p>
            <a:pPr>
              <a:lnSpc>
                <a:spcPts val="2400"/>
              </a:lnSpc>
              <a:spcBef>
                <a:spcPts val="1200"/>
              </a:spcBef>
              <a:spcAft>
                <a:spcPts val="1500"/>
              </a:spcAft>
            </a:pPr>
            <a:r>
              <a:rPr lang="en-IN" sz="2800" b="1" kern="100" dirty="0">
                <a:solidFill>
                  <a:srgbClr val="343742"/>
                </a:solidFill>
                <a:effectLst/>
                <a:latin typeface="Calibri" panose="020F0502020204030204" pitchFamily="34" charset="0"/>
                <a:ea typeface="Calibri" panose="020F0502020204030204" pitchFamily="34" charset="0"/>
                <a:cs typeface="Calibri" panose="020F0502020204030204" pitchFamily="34" charset="0"/>
              </a:rPr>
              <a:t>Start-up Summary</a:t>
            </a:r>
            <a:endParaRPr lang="en-IN" sz="2800" b="1" kern="100" dirty="0">
              <a:effectLst/>
              <a:latin typeface="Calibri" panose="020F0502020204030204" pitchFamily="34" charset="0"/>
              <a:ea typeface="Calibri" panose="020F0502020204030204" pitchFamily="34" charset="0"/>
              <a:cs typeface="Calibri" panose="020F0502020204030204" pitchFamily="34" charset="0"/>
            </a:endParaRPr>
          </a:p>
          <a:p>
            <a:r>
              <a:rPr lang="en-IN" sz="2800" kern="100" dirty="0">
                <a:solidFill>
                  <a:srgbClr val="343742"/>
                </a:solidFill>
                <a:effectLst/>
                <a:latin typeface="Calibri" panose="020F0502020204030204" pitchFamily="34" charset="0"/>
                <a:ea typeface="Calibri" panose="020F0502020204030204" pitchFamily="34" charset="0"/>
                <a:cs typeface="Calibri" panose="020F0502020204030204" pitchFamily="34" charset="0"/>
              </a:rPr>
              <a:t>The start-up costs for the company will be funded by the Investor’s funds. There will be only small initial equipment cost as the company will be greatly dependent upon its Investor’s resources. It is expected that each employee will initially cover the cost of transportation, cell phone, and incidentals that arise during due business. The company will begin covering those costs as revenue streams are generated. Specific guidelines and policies will be developed prior to the sixth operating month</a:t>
            </a:r>
            <a:endParaRPr lang="en-CA" sz="2800" dirty="0">
              <a:solidFill>
                <a:srgbClr val="44474F"/>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4000" dirty="0">
              <a:solidFill>
                <a:schemeClr val="bg1">
                  <a:lumMod val="95000"/>
                </a:schemeClr>
              </a:solidFill>
            </a:endParaRPr>
          </a:p>
        </p:txBody>
      </p:sp>
    </p:spTree>
    <p:extLst>
      <p:ext uri="{BB962C8B-B14F-4D97-AF65-F5344CB8AC3E}">
        <p14:creationId xmlns:p14="http://schemas.microsoft.com/office/powerpoint/2010/main" val="619398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0924375" y="959187"/>
            <a:ext cx="13459625"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860025" y="1361994"/>
            <a:ext cx="8562272" cy="8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IT Business Model</a:t>
            </a:r>
            <a:endParaRPr dirty="0">
              <a:solidFill>
                <a:srgbClr val="44474F"/>
              </a:solidFill>
            </a:endParaRPr>
          </a:p>
        </p:txBody>
      </p:sp>
      <p:sp>
        <p:nvSpPr>
          <p:cNvPr id="6" name="SUV Program">
            <a:extLst>
              <a:ext uri="{FF2B5EF4-FFF2-40B4-BE49-F238E27FC236}">
                <a16:creationId xmlns:a16="http://schemas.microsoft.com/office/drawing/2014/main" id="{D7B518A6-5A90-4749-A93C-7373D18A70B2}"/>
              </a:ext>
            </a:extLst>
          </p:cNvPr>
          <p:cNvSpPr txBox="1"/>
          <p:nvPr/>
        </p:nvSpPr>
        <p:spPr>
          <a:xfrm>
            <a:off x="900424" y="2379000"/>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2"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5D4F7D4-94C8-694E-9A6C-0E5FF7B8BF81}"/>
              </a:ext>
            </a:extLst>
          </p:cNvPr>
          <p:cNvSpPr txBox="1"/>
          <p:nvPr/>
        </p:nvSpPr>
        <p:spPr>
          <a:xfrm>
            <a:off x="860025" y="3579155"/>
            <a:ext cx="22894497" cy="93417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lvl="0"/>
            <a:r>
              <a:rPr lang="en-CA" sz="2800" b="1" dirty="0">
                <a:latin typeface="Calibri" pitchFamily="34" charset="0"/>
              </a:rPr>
              <a:t>What is the cost of goods?</a:t>
            </a:r>
          </a:p>
          <a:p>
            <a:pPr lvl="0"/>
            <a:endParaRPr lang="en-US" sz="2800" b="1" dirty="0">
              <a:latin typeface="Calibri" pitchFamily="34" charset="0"/>
            </a:endParaRPr>
          </a:p>
          <a:p>
            <a:r>
              <a:rPr lang="en-CA" sz="2800" dirty="0">
                <a:latin typeface="Calibri" pitchFamily="34" charset="0"/>
              </a:rPr>
              <a:t>We are IT Solutions Provider. Hence our Cost would be the cost that is involved in Administration, Management, IT Solutions Delivery &amp; Operations of the Company.</a:t>
            </a:r>
            <a:endParaRPr lang="en-US" sz="2800" dirty="0">
              <a:latin typeface="Calibri" pitchFamily="34" charset="0"/>
            </a:endParaRPr>
          </a:p>
          <a:p>
            <a:r>
              <a:rPr lang="en-US" sz="2800" dirty="0">
                <a:latin typeface="Calibri" pitchFamily="34" charset="0"/>
              </a:rPr>
              <a:t> </a:t>
            </a:r>
          </a:p>
          <a:p>
            <a:r>
              <a:rPr lang="en-US" sz="2800" dirty="0">
                <a:latin typeface="Calibri" pitchFamily="34" charset="0"/>
              </a:rPr>
              <a:t>  </a:t>
            </a:r>
          </a:p>
          <a:p>
            <a:pPr lvl="0"/>
            <a:r>
              <a:rPr lang="en-CA" sz="2800" b="1" dirty="0">
                <a:latin typeface="Calibri" pitchFamily="34" charset="0"/>
              </a:rPr>
              <a:t>What assumptions did you make to reach your selling price?</a:t>
            </a:r>
          </a:p>
          <a:p>
            <a:pPr lvl="0"/>
            <a:endParaRPr lang="en-US" sz="2800" dirty="0">
              <a:latin typeface="Calibri" pitchFamily="34" charset="0"/>
            </a:endParaRPr>
          </a:p>
          <a:p>
            <a:r>
              <a:rPr lang="en-US" sz="2800" dirty="0">
                <a:latin typeface="Calibri" pitchFamily="34" charset="0"/>
              </a:rPr>
              <a:t>As predictability always gives an edge to the company. We normally do not decide on Selling Price of IT Software solutions to End-Clients, </a:t>
            </a:r>
          </a:p>
          <a:p>
            <a:r>
              <a:rPr lang="en-US" sz="2800" dirty="0">
                <a:latin typeface="Calibri" pitchFamily="34" charset="0"/>
              </a:rPr>
              <a:t>As far as what we know is that IT has done enough research to arrive at a selling price of its solutions, that is acceptable by both End Customers.</a:t>
            </a:r>
          </a:p>
          <a:p>
            <a:endParaRPr lang="en-US" sz="2800" dirty="0">
              <a:latin typeface="Calibri"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endParaRPr>
          </a:p>
          <a:p>
            <a:pPr>
              <a:lnSpc>
                <a:spcPts val="2400"/>
              </a:lnSpc>
            </a:pPr>
            <a:r>
              <a:rPr lang="en-IN" sz="2800" b="1" dirty="0">
                <a:solidFill>
                  <a:srgbClr val="343742"/>
                </a:solidFill>
                <a:effectLst/>
                <a:latin typeface="Calibri" panose="020F0502020204030204" pitchFamily="34" charset="0"/>
                <a:ea typeface="Calibri" panose="020F0502020204030204" pitchFamily="34" charset="0"/>
                <a:cs typeface="Calibri" panose="020F0502020204030204" pitchFamily="34" charset="0"/>
              </a:rPr>
              <a:t>Market Analysis Summary (SAP SOLUTION)</a:t>
            </a:r>
          </a:p>
          <a:p>
            <a:pPr>
              <a:lnSpc>
                <a:spcPts val="2400"/>
              </a:lnSpc>
            </a:pPr>
            <a:endParaRPr lang="en-IN" sz="2800" b="1" dirty="0">
              <a:effectLst/>
              <a:latin typeface="Calibri" panose="020F0502020204030204" pitchFamily="34" charset="0"/>
              <a:ea typeface="Calibri" panose="020F0502020204030204" pitchFamily="34" charset="0"/>
              <a:cs typeface="Calibri" panose="020F0502020204030204" pitchFamily="34" charset="0"/>
            </a:endParaRPr>
          </a:p>
          <a:p>
            <a:pPr>
              <a:lnSpc>
                <a:spcPts val="2400"/>
              </a:lnSpc>
              <a:spcAft>
                <a:spcPts val="1500"/>
              </a:spcAft>
            </a:pPr>
            <a:r>
              <a:rPr lang="en-IN" sz="2800" dirty="0">
                <a:solidFill>
                  <a:srgbClr val="343742"/>
                </a:solidFill>
                <a:effectLst/>
                <a:latin typeface="Calibri" panose="020F0502020204030204" pitchFamily="34" charset="0"/>
                <a:ea typeface="Calibri" panose="020F0502020204030204" pitchFamily="34" charset="0"/>
                <a:cs typeface="Calibri" panose="020F0502020204030204" pitchFamily="34" charset="0"/>
              </a:rPr>
              <a:t>The Information and Technology Service industry is expected to grow at 8.58% per year through 2010.</a:t>
            </a:r>
          </a:p>
          <a:p>
            <a:pPr>
              <a:lnSpc>
                <a:spcPts val="2400"/>
              </a:lnSpc>
              <a:spcAft>
                <a:spcPts val="1500"/>
              </a:spcAft>
            </a:pPr>
            <a:br>
              <a:rPr lang="en-IN" sz="2800" dirty="0">
                <a:solidFill>
                  <a:srgbClr val="343742"/>
                </a:solidFill>
                <a:effectLst/>
                <a:latin typeface="Calibri" panose="020F0502020204030204" pitchFamily="34" charset="0"/>
                <a:ea typeface="Calibri" panose="020F0502020204030204" pitchFamily="34" charset="0"/>
                <a:cs typeface="Calibri" panose="020F0502020204030204" pitchFamily="34" charset="0"/>
              </a:rPr>
            </a:br>
            <a:r>
              <a:rPr lang="en-IN" sz="2800" dirty="0">
                <a:solidFill>
                  <a:srgbClr val="343742"/>
                </a:solidFill>
                <a:effectLst/>
                <a:latin typeface="Calibri" panose="020F0502020204030204" pitchFamily="34" charset="0"/>
                <a:ea typeface="Calibri" panose="020F0502020204030204" pitchFamily="34" charset="0"/>
                <a:cs typeface="Calibri" panose="020F0502020204030204" pitchFamily="34" charset="0"/>
              </a:rPr>
              <a:t>    –U.S. Department of Labor (2003) http://www.bls.gov/iag/iag.services.htm</a:t>
            </a:r>
            <a:endParaRPr lang="en-IN" sz="2800" dirty="0">
              <a:effectLst/>
              <a:latin typeface="Calibri" panose="020F0502020204030204" pitchFamily="34" charset="0"/>
              <a:ea typeface="Calibri" panose="020F0502020204030204" pitchFamily="34" charset="0"/>
              <a:cs typeface="Calibri" panose="020F0502020204030204" pitchFamily="34" charset="0"/>
            </a:endParaRPr>
          </a:p>
          <a:p>
            <a:r>
              <a:rPr lang="en-IN" sz="2800" kern="100" dirty="0">
                <a:solidFill>
                  <a:srgbClr val="343742"/>
                </a:solidFill>
                <a:effectLst/>
                <a:latin typeface="Calibri" panose="020F0502020204030204" pitchFamily="34" charset="0"/>
                <a:ea typeface="Calibri" panose="020F0502020204030204" pitchFamily="34" charset="0"/>
                <a:cs typeface="Calibri" panose="020F0502020204030204" pitchFamily="34" charset="0"/>
              </a:rPr>
              <a:t>We will be primarily focusing on small &amp; mid-sized customers Globally with 10-100 or fewer employees.  </a:t>
            </a:r>
          </a:p>
          <a:p>
            <a:r>
              <a:rPr lang="en-IN" sz="2800" kern="100" dirty="0">
                <a:solidFill>
                  <a:srgbClr val="343742"/>
                </a:solidFill>
                <a:effectLst/>
                <a:latin typeface="Calibri" panose="020F0502020204030204" pitchFamily="34" charset="0"/>
                <a:ea typeface="Calibri" panose="020F0502020204030204" pitchFamily="34" charset="0"/>
                <a:cs typeface="Calibri" panose="020F0502020204030204" pitchFamily="34" charset="0"/>
              </a:rPr>
              <a:t>These customers typically do not have SAP system and could benefit the greatest from our service offerings</a:t>
            </a:r>
            <a:endParaRPr lang="en-CA" sz="2800" dirty="0">
              <a:solidFill>
                <a:srgbClr val="44474F"/>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defRPr sz="2100">
                <a:latin typeface="Roboto-Light"/>
                <a:ea typeface="Roboto-Light"/>
                <a:cs typeface="Roboto-Light"/>
                <a:sym typeface="Roboto-Light"/>
              </a:defRPr>
            </a:pPr>
            <a:endParaRPr lang="en-CA" sz="4000" dirty="0">
              <a:solidFill>
                <a:schemeClr val="bg1">
                  <a:lumMod val="95000"/>
                </a:schemeClr>
              </a:solidFill>
            </a:endParaRPr>
          </a:p>
        </p:txBody>
      </p:sp>
    </p:spTree>
    <p:extLst>
      <p:ext uri="{BB962C8B-B14F-4D97-AF65-F5344CB8AC3E}">
        <p14:creationId xmlns:p14="http://schemas.microsoft.com/office/powerpoint/2010/main" val="619398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8" name="Google Shape;304;p37">
            <a:extLst>
              <a:ext uri="{FF2B5EF4-FFF2-40B4-BE49-F238E27FC236}">
                <a16:creationId xmlns:a16="http://schemas.microsoft.com/office/drawing/2014/main" id="{1E29F030-9965-3B4C-B69E-1EA0B13135C9}"/>
              </a:ext>
            </a:extLst>
          </p:cNvPr>
          <p:cNvSpPr/>
          <p:nvPr/>
        </p:nvSpPr>
        <p:spPr>
          <a:xfrm>
            <a:off x="10924375" y="959187"/>
            <a:ext cx="13459625" cy="1630453"/>
          </a:xfrm>
          <a:prstGeom prst="rect">
            <a:avLst/>
          </a:prstGeom>
          <a:solidFill>
            <a:srgbClr val="4447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000"/>
              <a:buFont typeface="Helvetica Neue"/>
              <a:buNone/>
            </a:pPr>
            <a:endParaRPr sz="3000" b="1" i="0" u="none" strike="noStrike" cap="none" dirty="0">
              <a:solidFill>
                <a:srgbClr val="000000"/>
              </a:solidFill>
              <a:latin typeface="Avenir Next" panose="020B0503020202020204" pitchFamily="34" charset="0"/>
              <a:ea typeface="Helvetica Neue"/>
              <a:cs typeface="Helvetica Neue"/>
              <a:sym typeface="Helvetica Neue"/>
            </a:endParaRPr>
          </a:p>
        </p:txBody>
      </p:sp>
      <p:sp>
        <p:nvSpPr>
          <p:cNvPr id="5" name="TBDC…">
            <a:extLst>
              <a:ext uri="{FF2B5EF4-FFF2-40B4-BE49-F238E27FC236}">
                <a16:creationId xmlns:a16="http://schemas.microsoft.com/office/drawing/2014/main" id="{F8369C88-2B17-0241-93A6-92B0A951B911}"/>
              </a:ext>
            </a:extLst>
          </p:cNvPr>
          <p:cNvSpPr txBox="1"/>
          <p:nvPr/>
        </p:nvSpPr>
        <p:spPr>
          <a:xfrm>
            <a:off x="860025" y="537153"/>
            <a:ext cx="8562272" cy="1649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b">
            <a:spAutoFit/>
          </a:bodyPr>
          <a:lstStyle/>
          <a:p>
            <a:pPr algn="l" defTabSz="825500">
              <a:lnSpc>
                <a:spcPct val="80000"/>
              </a:lnSpc>
              <a:defRPr sz="6700" b="1">
                <a:solidFill>
                  <a:srgbClr val="30353E"/>
                </a:solidFill>
                <a:latin typeface="Proxima Nova"/>
                <a:ea typeface="Proxima Nova"/>
                <a:cs typeface="Proxima Nova"/>
                <a:sym typeface="Proxima Nova"/>
              </a:defRPr>
            </a:pPr>
            <a:r>
              <a:rPr lang="en-CA" dirty="0">
                <a:solidFill>
                  <a:srgbClr val="44474F"/>
                </a:solidFill>
              </a:rPr>
              <a:t>Competition in SAP Market.</a:t>
            </a:r>
            <a:endParaRPr dirty="0">
              <a:solidFill>
                <a:srgbClr val="44474F"/>
              </a:solidFill>
            </a:endParaRPr>
          </a:p>
        </p:txBody>
      </p:sp>
      <p:sp>
        <p:nvSpPr>
          <p:cNvPr id="6" name="SUV Program">
            <a:extLst>
              <a:ext uri="{FF2B5EF4-FFF2-40B4-BE49-F238E27FC236}">
                <a16:creationId xmlns:a16="http://schemas.microsoft.com/office/drawing/2014/main" id="{D7B518A6-5A90-4749-A93C-7373D18A70B2}"/>
              </a:ext>
            </a:extLst>
          </p:cNvPr>
          <p:cNvSpPr txBox="1"/>
          <p:nvPr/>
        </p:nvSpPr>
        <p:spPr>
          <a:xfrm>
            <a:off x="900424" y="2379000"/>
            <a:ext cx="2700000" cy="72000"/>
          </a:xfrm>
          <a:prstGeom prst="rect">
            <a:avLst/>
          </a:prstGeom>
          <a:solidFill>
            <a:schemeClr val="bg1">
              <a:lumMod val="85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anchor="ctr">
            <a:spAutoFit/>
          </a:bodyPr>
          <a:lstStyle>
            <a:lvl1pPr algn="l" defTabSz="825500">
              <a:defRPr sz="1600">
                <a:solidFill>
                  <a:srgbClr val="F6FAFF"/>
                </a:solidFill>
                <a:latin typeface="Proxima Nova"/>
                <a:ea typeface="Proxima Nova"/>
                <a:cs typeface="Proxima Nova"/>
                <a:sym typeface="Proxima Nova"/>
              </a:defRPr>
            </a:lvl1pPr>
          </a:lstStyle>
          <a:p>
            <a:endParaRPr sz="3200" dirty="0"/>
          </a:p>
        </p:txBody>
      </p:sp>
      <p:sp>
        <p:nvSpPr>
          <p:cNvPr id="12" name="The Ontario Centres of Excellence (OCE) will become the Ontario Centre of Innovation (OCI) and is strengthening its partnership with the Government of Ontario, in collaboration with TBDC, to further the organization's central role in Ontario's innovation">
            <a:extLst>
              <a:ext uri="{FF2B5EF4-FFF2-40B4-BE49-F238E27FC236}">
                <a16:creationId xmlns:a16="http://schemas.microsoft.com/office/drawing/2014/main" id="{45D4F7D4-94C8-694E-9A6C-0E5FF7B8BF81}"/>
              </a:ext>
            </a:extLst>
          </p:cNvPr>
          <p:cNvSpPr txBox="1"/>
          <p:nvPr/>
        </p:nvSpPr>
        <p:spPr>
          <a:xfrm>
            <a:off x="860025" y="2788920"/>
            <a:ext cx="22894497" cy="105155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nchorCtr="0">
            <a:noAutofit/>
          </a:bodyPr>
          <a:lstStyle/>
          <a:p>
            <a:pPr lvl="0"/>
            <a:r>
              <a:rPr lang="en-CA" sz="2800" b="1" dirty="0">
                <a:latin typeface="Calibri" pitchFamily="34" charset="0"/>
              </a:rPr>
              <a:t>What other players are current in the Global market? What about the Canadian market?  Please include names.</a:t>
            </a:r>
          </a:p>
          <a:p>
            <a:pPr lvl="0"/>
            <a:endParaRPr lang="en-US" sz="2800" dirty="0">
              <a:latin typeface="Calibri" pitchFamily="34" charset="0"/>
            </a:endParaRPr>
          </a:p>
          <a:p>
            <a:r>
              <a:rPr lang="en-CA" sz="2800" dirty="0">
                <a:latin typeface="Calibri" pitchFamily="34" charset="0"/>
              </a:rPr>
              <a:t>Current big players in the IT Industry in Canada &amp; USA are the holding of these big firms, such as </a:t>
            </a:r>
            <a:r>
              <a:rPr lang="en-US" sz="2800" dirty="0">
                <a:latin typeface="Calibri" pitchFamily="34" charset="0"/>
              </a:rPr>
              <a:t>IBM, TCS, Infosys, Wipro, TCS, Deloitte, HCL, </a:t>
            </a:r>
            <a:r>
              <a:rPr lang="en-US" sz="2800" dirty="0" err="1">
                <a:latin typeface="Calibri" pitchFamily="34" charset="0"/>
              </a:rPr>
              <a:t>Mindtree</a:t>
            </a:r>
            <a:r>
              <a:rPr lang="en-US" sz="2800" dirty="0">
                <a:latin typeface="Calibri" pitchFamily="34" charset="0"/>
              </a:rPr>
              <a:t>, Cap Gemini. There are many other companies who are big players in IT market.</a:t>
            </a:r>
          </a:p>
          <a:p>
            <a:endParaRPr lang="en-US" sz="2800" dirty="0">
              <a:latin typeface="Calibri" pitchFamily="34" charset="0"/>
            </a:endParaRPr>
          </a:p>
          <a:p>
            <a:pPr lvl="0"/>
            <a:r>
              <a:rPr lang="en-CA" sz="2800" b="1" dirty="0">
                <a:latin typeface="Calibri" pitchFamily="34" charset="0"/>
              </a:rPr>
              <a:t>Are your competitors direct or indirect? </a:t>
            </a:r>
          </a:p>
          <a:p>
            <a:pPr lvl="0"/>
            <a:endParaRPr lang="en-US" sz="2800" dirty="0">
              <a:latin typeface="Calibri" pitchFamily="34" charset="0"/>
            </a:endParaRPr>
          </a:p>
          <a:p>
            <a:r>
              <a:rPr lang="en-CA" sz="2800" dirty="0">
                <a:latin typeface="Calibri" pitchFamily="34" charset="0"/>
              </a:rPr>
              <a:t>As a Start-Up, Staying Vigilant is the most important aspect. Because we are in global competitive world and our potential direct competitors are already big in the market. To name a few direct competitors, </a:t>
            </a:r>
            <a:r>
              <a:rPr lang="en-US" sz="2800" dirty="0">
                <a:latin typeface="Calibri" pitchFamily="34" charset="0"/>
              </a:rPr>
              <a:t>IBM, TCS, Infosys, Wipro, TCS, Deloitte, HCL, Mind tree, Cap Gemini. </a:t>
            </a:r>
          </a:p>
          <a:p>
            <a:r>
              <a:rPr lang="en-CA" sz="2800" dirty="0">
                <a:latin typeface="Calibri" pitchFamily="34" charset="0"/>
              </a:rPr>
              <a:t>Also there are indirect competitors as well, who works with these above listed Direct Implementation partners. As a result we face competition from those Indirect competitors as well.</a:t>
            </a:r>
            <a:endParaRPr lang="en-US" sz="2800" dirty="0">
              <a:latin typeface="Calibri" pitchFamily="34" charset="0"/>
            </a:endParaRPr>
          </a:p>
          <a:p>
            <a:r>
              <a:rPr lang="en-US" sz="2800" dirty="0">
                <a:latin typeface="Calibri" pitchFamily="34" charset="0"/>
              </a:rPr>
              <a:t> </a:t>
            </a:r>
          </a:p>
          <a:p>
            <a:pPr lvl="0"/>
            <a:r>
              <a:rPr lang="en-CA" sz="2800" b="1" dirty="0">
                <a:latin typeface="Calibri" pitchFamily="34" charset="0"/>
              </a:rPr>
              <a:t>How does your solution differ? (Price? Diversity of offering? Accessibility? Performance? First-mover Advantage?)</a:t>
            </a:r>
            <a:endParaRPr lang="en-US" sz="2800" b="1" dirty="0">
              <a:latin typeface="Calibri" pitchFamily="34" charset="0"/>
            </a:endParaRPr>
          </a:p>
          <a:p>
            <a:r>
              <a:rPr lang="en-CA" sz="2800" dirty="0">
                <a:latin typeface="Calibri" pitchFamily="34" charset="0"/>
              </a:rPr>
              <a:t> </a:t>
            </a:r>
            <a:endParaRPr lang="en-US" sz="2800" dirty="0">
              <a:latin typeface="Calibri" pitchFamily="34" charset="0"/>
            </a:endParaRPr>
          </a:p>
          <a:p>
            <a:r>
              <a:rPr lang="en-US" sz="2800" dirty="0">
                <a:latin typeface="Calibri" pitchFamily="34" charset="0"/>
              </a:rPr>
              <a:t>We adapt a Unique 360 Degree approach, which would ensure a smooth SAP Implementation for SAP Customers, thus ensuring Lower Cost of Implementation Services and Speedy Realization of Return on Investments (ROI) for Customers. With over 4,00,000 + SAP Customers World-Wide, it is apparent that each Customer is expected to have their own unique tailor-made SAP Solutions to meet their business goals. At Digital Cloud, We offer Tailor-Made SAP Business Solutions to meet each and every Customers Unique Business Requirements, that ensures reduction in Costs to Customers and increase in Return on Investments (ROI). </a:t>
            </a:r>
          </a:p>
          <a:p>
            <a:r>
              <a:rPr lang="en-CA" sz="2800" dirty="0">
                <a:latin typeface="Calibri" pitchFamily="34" charset="0"/>
              </a:rPr>
              <a:t> </a:t>
            </a:r>
            <a:endParaRPr lang="en-US" sz="2800" dirty="0">
              <a:latin typeface="Calibri" pitchFamily="34" charset="0"/>
            </a:endParaRPr>
          </a:p>
          <a:p>
            <a:r>
              <a:rPr lang="en-US" sz="2800" u="sng" dirty="0">
                <a:latin typeface="Calibri" pitchFamily="34" charset="0"/>
              </a:rPr>
              <a:t>Fit-to-Customer SAP Solutions:</a:t>
            </a:r>
            <a:endParaRPr lang="en-US" sz="2800" dirty="0">
              <a:latin typeface="Calibri" pitchFamily="34" charset="0"/>
            </a:endParaRPr>
          </a:p>
          <a:p>
            <a:r>
              <a:rPr lang="en-US" sz="2800" dirty="0">
                <a:latin typeface="Calibri" pitchFamily="34" charset="0"/>
              </a:rPr>
              <a:t> </a:t>
            </a:r>
          </a:p>
          <a:p>
            <a:r>
              <a:rPr lang="en-US" sz="2800" dirty="0">
                <a:latin typeface="Calibri" pitchFamily="34" charset="0"/>
              </a:rPr>
              <a:t>We believe in diving deep into Customer’s business requirements, enabling us to understand how exactly a Fit-to-Customer SAP Solution, would look like.</a:t>
            </a:r>
          </a:p>
          <a:p>
            <a:r>
              <a:rPr lang="en-US" sz="2800" dirty="0">
                <a:latin typeface="Calibri" pitchFamily="34" charset="0"/>
              </a:rPr>
              <a:t>We at Digital Cloud, strive to model the Fit-to-Customer SAP Solution, thus ensuring that Customer is able to achieve the foreseen ROI. </a:t>
            </a:r>
          </a:p>
          <a:p>
            <a:pPr>
              <a:spcBef>
                <a:spcPts val="1200"/>
              </a:spcBef>
              <a:defRPr sz="2100">
                <a:latin typeface="Roboto-Light"/>
                <a:ea typeface="Roboto-Light"/>
                <a:cs typeface="Roboto-Light"/>
                <a:sym typeface="Roboto-Light"/>
              </a:defRPr>
            </a:pPr>
            <a:endParaRPr lang="en-CA" sz="2800" dirty="0">
              <a:solidFill>
                <a:srgbClr val="44474F"/>
              </a:solidFill>
              <a:latin typeface="Calibri" pitchFamily="34" charset="0"/>
            </a:endParaRPr>
          </a:p>
          <a:p>
            <a:pPr>
              <a:spcBef>
                <a:spcPts val="1200"/>
              </a:spcBef>
              <a:defRPr sz="2100">
                <a:latin typeface="Roboto-Light"/>
                <a:ea typeface="Roboto-Light"/>
                <a:cs typeface="Roboto-Light"/>
                <a:sym typeface="Roboto-Light"/>
              </a:defRPr>
            </a:pPr>
            <a:endParaRPr lang="en-CA" sz="2800" dirty="0">
              <a:solidFill>
                <a:srgbClr val="44474F"/>
              </a:solidFill>
              <a:latin typeface="Calibri" pitchFamily="34" charset="0"/>
            </a:endParaRPr>
          </a:p>
          <a:p>
            <a:pPr>
              <a:spcBef>
                <a:spcPts val="1200"/>
              </a:spcBef>
              <a:defRPr sz="2100">
                <a:latin typeface="Roboto-Light"/>
                <a:ea typeface="Roboto-Light"/>
                <a:cs typeface="Roboto-Light"/>
                <a:sym typeface="Roboto-Light"/>
              </a:defRPr>
            </a:pPr>
            <a:endParaRPr lang="en-CA" sz="3200" dirty="0">
              <a:solidFill>
                <a:srgbClr val="44474F"/>
              </a:solidFill>
            </a:endParaRPr>
          </a:p>
          <a:p>
            <a:pPr>
              <a:spcBef>
                <a:spcPts val="1200"/>
              </a:spcBef>
              <a:defRPr sz="2100">
                <a:latin typeface="Roboto-Light"/>
                <a:ea typeface="Roboto-Light"/>
                <a:cs typeface="Roboto-Light"/>
                <a:sym typeface="Roboto-Light"/>
              </a:defRPr>
            </a:pPr>
            <a:endParaRPr lang="en-CA" sz="4000" dirty="0">
              <a:solidFill>
                <a:schemeClr val="bg1">
                  <a:lumMod val="95000"/>
                </a:schemeClr>
              </a:solidFill>
            </a:endParaRPr>
          </a:p>
        </p:txBody>
      </p:sp>
    </p:spTree>
    <p:extLst>
      <p:ext uri="{BB962C8B-B14F-4D97-AF65-F5344CB8AC3E}">
        <p14:creationId xmlns:p14="http://schemas.microsoft.com/office/powerpoint/2010/main" val="4201590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55"/>
        <p:cNvGrpSpPr/>
        <p:nvPr/>
      </p:nvGrpSpPr>
      <p:grpSpPr>
        <a:xfrm>
          <a:off x="0" y="0"/>
          <a:ext cx="0" cy="0"/>
          <a:chOff x="0" y="0"/>
          <a:chExt cx="0" cy="0"/>
        </a:xfrm>
      </p:grpSpPr>
      <p:sp>
        <p:nvSpPr>
          <p:cNvPr id="457" name="Google Shape;457;p46"/>
          <p:cNvSpPr/>
          <p:nvPr/>
        </p:nvSpPr>
        <p:spPr>
          <a:xfrm>
            <a:off x="3363064" y="1391478"/>
            <a:ext cx="17657872" cy="10933043"/>
          </a:xfrm>
          <a:prstGeom prst="rect">
            <a:avLst/>
          </a:prstGeom>
          <a:solidFill>
            <a:srgbClr val="FFFFFF">
              <a:alpha val="84706"/>
            </a:srgbClr>
          </a:solid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rgbClr val="27282D"/>
              </a:buClr>
              <a:buSzPts val="3000"/>
              <a:buFont typeface="Calibri"/>
              <a:buNone/>
            </a:pPr>
            <a:endParaRPr sz="3000" b="1" i="0" u="none" strike="noStrike" cap="none">
              <a:solidFill>
                <a:srgbClr val="000000"/>
              </a:solidFill>
              <a:latin typeface="Avenir Next" panose="020B0503020202020204" pitchFamily="34" charset="0"/>
              <a:ea typeface="Helvetica Neue"/>
              <a:cs typeface="Helvetica Neue"/>
              <a:sym typeface="Helvetica Neue"/>
            </a:endParaRPr>
          </a:p>
        </p:txBody>
      </p:sp>
      <p:sp>
        <p:nvSpPr>
          <p:cNvPr id="6" name="Google Shape;458;p46">
            <a:extLst>
              <a:ext uri="{FF2B5EF4-FFF2-40B4-BE49-F238E27FC236}">
                <a16:creationId xmlns:a16="http://schemas.microsoft.com/office/drawing/2014/main" id="{7A791B69-33F4-9D4A-8D91-2ACB4E8F25EC}"/>
              </a:ext>
            </a:extLst>
          </p:cNvPr>
          <p:cNvSpPr txBox="1"/>
          <p:nvPr/>
        </p:nvSpPr>
        <p:spPr>
          <a:xfrm>
            <a:off x="6103620" y="4434840"/>
            <a:ext cx="12915900" cy="7703819"/>
          </a:xfrm>
          <a:prstGeom prst="rect">
            <a:avLst/>
          </a:prstGeom>
          <a:noFill/>
          <a:ln>
            <a:noFill/>
          </a:ln>
        </p:spPr>
        <p:txBody>
          <a:bodyPr spcFirstLastPara="1" wrap="square" lIns="23800" tIns="23800" rIns="23800" bIns="23800" anchor="t" anchorCtr="0">
            <a:noAutofit/>
          </a:bodyPr>
          <a:lstStyle/>
          <a:p>
            <a:pPr marL="0" marR="0" lvl="0" indent="0" algn="ctr" rtl="0">
              <a:lnSpc>
                <a:spcPct val="100000"/>
              </a:lnSpc>
              <a:spcBef>
                <a:spcPts val="0"/>
              </a:spcBef>
              <a:spcAft>
                <a:spcPts val="0"/>
              </a:spcAft>
              <a:buClr>
                <a:srgbClr val="94999F"/>
              </a:buClr>
              <a:buSzPts val="2600"/>
              <a:buFont typeface="Roboto"/>
              <a:buNone/>
            </a:pPr>
            <a:endParaRPr lang="en-CA" sz="3600" b="0" i="0" u="none" strike="noStrike" cap="none" dirty="0">
              <a:solidFill>
                <a:srgbClr val="44474F"/>
              </a:solidFill>
              <a:latin typeface="Proxima Nova" panose="02000506030000020004" pitchFamily="2" charset="0"/>
              <a:ea typeface="Roboto"/>
              <a:cs typeface="Roboto"/>
              <a:sym typeface="Roboto"/>
            </a:endParaRPr>
          </a:p>
          <a:p>
            <a:pPr marL="0" marR="0" lvl="0" indent="0" algn="ctr" rtl="0">
              <a:lnSpc>
                <a:spcPct val="100000"/>
              </a:lnSpc>
              <a:spcBef>
                <a:spcPts val="0"/>
              </a:spcBef>
              <a:spcAft>
                <a:spcPts val="0"/>
              </a:spcAft>
              <a:buClr>
                <a:srgbClr val="94999F"/>
              </a:buClr>
              <a:buSzPts val="2600"/>
              <a:buFont typeface="Roboto"/>
              <a:buNone/>
            </a:pPr>
            <a:endParaRPr lang="en-CA" sz="3600" b="0" i="0" u="none" strike="noStrike" cap="none" dirty="0">
              <a:solidFill>
                <a:srgbClr val="44474F"/>
              </a:solidFill>
              <a:latin typeface="Proxima Nova" panose="02000506030000020004" pitchFamily="2" charset="0"/>
              <a:ea typeface="Roboto"/>
              <a:cs typeface="Roboto"/>
              <a:sym typeface="Roboto"/>
            </a:endParaRPr>
          </a:p>
          <a:p>
            <a:pPr marL="0" marR="0" lvl="0" indent="0" algn="ctr" rtl="0">
              <a:lnSpc>
                <a:spcPct val="100000"/>
              </a:lnSpc>
              <a:spcBef>
                <a:spcPts val="0"/>
              </a:spcBef>
              <a:spcAft>
                <a:spcPts val="0"/>
              </a:spcAft>
              <a:buClr>
                <a:srgbClr val="94999F"/>
              </a:buClr>
              <a:buSzPts val="2600"/>
              <a:buFont typeface="Roboto"/>
              <a:buNone/>
            </a:pPr>
            <a:endParaRPr lang="en-CA" sz="3600" dirty="0">
              <a:solidFill>
                <a:srgbClr val="44474F"/>
              </a:solidFill>
              <a:latin typeface="Proxima Nova" panose="02000506030000020004" pitchFamily="2" charset="0"/>
              <a:ea typeface="Roboto"/>
              <a:cs typeface="Roboto"/>
              <a:sym typeface="Roboto"/>
            </a:endParaRPr>
          </a:p>
          <a:p>
            <a:pPr marL="0" marR="0" lvl="0" indent="0" algn="ctr" rtl="0">
              <a:lnSpc>
                <a:spcPct val="100000"/>
              </a:lnSpc>
              <a:spcBef>
                <a:spcPts val="0"/>
              </a:spcBef>
              <a:spcAft>
                <a:spcPts val="0"/>
              </a:spcAft>
              <a:buClr>
                <a:srgbClr val="94999F"/>
              </a:buClr>
              <a:buSzPts val="2600"/>
              <a:buFont typeface="Roboto"/>
              <a:buNone/>
            </a:pPr>
            <a:endParaRPr lang="en-CA" sz="3600" b="0" i="0" u="none" strike="noStrike" cap="none" dirty="0">
              <a:solidFill>
                <a:srgbClr val="44474F"/>
              </a:solidFill>
              <a:latin typeface="Proxima Nova" panose="02000506030000020004" pitchFamily="2" charset="0"/>
              <a:ea typeface="Roboto"/>
              <a:cs typeface="Roboto"/>
              <a:sym typeface="Roboto"/>
            </a:endParaRPr>
          </a:p>
          <a:p>
            <a:pPr marL="0" marR="0" lvl="0" indent="0" algn="ctr" rtl="0">
              <a:lnSpc>
                <a:spcPct val="100000"/>
              </a:lnSpc>
              <a:spcBef>
                <a:spcPts val="0"/>
              </a:spcBef>
              <a:spcAft>
                <a:spcPts val="0"/>
              </a:spcAft>
              <a:buClr>
                <a:srgbClr val="94999F"/>
              </a:buClr>
              <a:buSzPts val="2600"/>
              <a:buFont typeface="Roboto"/>
              <a:buNone/>
            </a:pPr>
            <a:endParaRPr lang="en-CA" sz="3600" b="0" i="0" u="none" strike="noStrike" cap="none" dirty="0">
              <a:solidFill>
                <a:srgbClr val="44474F"/>
              </a:solidFill>
              <a:latin typeface="Proxima Nova" panose="02000506030000020004" pitchFamily="2" charset="0"/>
              <a:ea typeface="Roboto"/>
              <a:cs typeface="Roboto"/>
              <a:sym typeface="Roboto"/>
            </a:endParaRPr>
          </a:p>
          <a:p>
            <a:pPr marL="0" marR="0" lvl="0" indent="0" algn="ctr" rtl="0">
              <a:lnSpc>
                <a:spcPct val="100000"/>
              </a:lnSpc>
              <a:spcBef>
                <a:spcPts val="0"/>
              </a:spcBef>
              <a:spcAft>
                <a:spcPts val="0"/>
              </a:spcAft>
              <a:buClr>
                <a:srgbClr val="94999F"/>
              </a:buClr>
              <a:buSzPts val="2600"/>
              <a:buFont typeface="Roboto"/>
              <a:buNone/>
            </a:pPr>
            <a:endParaRPr lang="en-CA" sz="3600" dirty="0">
              <a:solidFill>
                <a:srgbClr val="44474F"/>
              </a:solidFill>
              <a:latin typeface="Proxima Nova" panose="02000506030000020004" pitchFamily="2" charset="0"/>
              <a:ea typeface="Roboto"/>
              <a:cs typeface="Roboto"/>
              <a:sym typeface="Roboto"/>
            </a:endParaRPr>
          </a:p>
          <a:p>
            <a:pPr marL="0" marR="0" lvl="0" indent="0" algn="ctr" rtl="0">
              <a:lnSpc>
                <a:spcPct val="100000"/>
              </a:lnSpc>
              <a:spcBef>
                <a:spcPts val="0"/>
              </a:spcBef>
              <a:spcAft>
                <a:spcPts val="0"/>
              </a:spcAft>
              <a:buClr>
                <a:srgbClr val="94999F"/>
              </a:buClr>
              <a:buSzPts val="2600"/>
              <a:buFont typeface="Roboto"/>
              <a:buNone/>
            </a:pPr>
            <a:r>
              <a:rPr lang="en-CA" sz="6000" dirty="0" err="1">
                <a:solidFill>
                  <a:schemeClr val="tx1"/>
                </a:solidFill>
                <a:latin typeface="Calibri" pitchFamily="34" charset="0"/>
                <a:ea typeface="Roboto"/>
                <a:cs typeface="Roboto"/>
                <a:sym typeface="Roboto"/>
              </a:rPr>
              <a:t>Databrain</a:t>
            </a:r>
            <a:r>
              <a:rPr lang="en-CA" sz="6000" dirty="0">
                <a:solidFill>
                  <a:schemeClr val="tx1"/>
                </a:solidFill>
                <a:latin typeface="Calibri" pitchFamily="34" charset="0"/>
                <a:ea typeface="Roboto"/>
                <a:cs typeface="Roboto"/>
                <a:sym typeface="Roboto"/>
              </a:rPr>
              <a:t> Technologies </a:t>
            </a:r>
            <a:r>
              <a:rPr lang="en-CA" sz="6000" dirty="0" err="1">
                <a:solidFill>
                  <a:schemeClr val="tx1"/>
                </a:solidFill>
                <a:latin typeface="Calibri" pitchFamily="34" charset="0"/>
                <a:ea typeface="Roboto"/>
                <a:cs typeface="Roboto"/>
                <a:sym typeface="Roboto"/>
              </a:rPr>
              <a:t>Pvt.Ltd</a:t>
            </a:r>
            <a:endParaRPr lang="en-CA" sz="6000" b="0" i="0" u="none" strike="noStrike" cap="none" dirty="0">
              <a:solidFill>
                <a:schemeClr val="tx1"/>
              </a:solidFill>
              <a:latin typeface="Calibri" pitchFamily="34" charset="0"/>
              <a:ea typeface="Roboto"/>
              <a:cs typeface="Roboto"/>
              <a:sym typeface="Roboto"/>
            </a:endParaRPr>
          </a:p>
          <a:p>
            <a:pPr marL="0" marR="0" lvl="0" indent="0" algn="ctr" rtl="0">
              <a:lnSpc>
                <a:spcPct val="100000"/>
              </a:lnSpc>
              <a:spcBef>
                <a:spcPts val="0"/>
              </a:spcBef>
              <a:spcAft>
                <a:spcPts val="0"/>
              </a:spcAft>
              <a:buClr>
                <a:srgbClr val="94999F"/>
              </a:buClr>
              <a:buSzPts val="2600"/>
              <a:buFont typeface="Roboto"/>
              <a:buNone/>
            </a:pPr>
            <a:endParaRPr lang="en-CA" sz="4000" dirty="0">
              <a:solidFill>
                <a:srgbClr val="44474F"/>
              </a:solidFill>
              <a:latin typeface="Calibri" pitchFamily="34" charset="0"/>
              <a:ea typeface="Roboto"/>
              <a:sym typeface="Roboto"/>
            </a:endParaRPr>
          </a:p>
          <a:p>
            <a:pPr marL="0" marR="0" lvl="0" indent="0" algn="ctr" rtl="0">
              <a:lnSpc>
                <a:spcPct val="100000"/>
              </a:lnSpc>
              <a:spcBef>
                <a:spcPts val="0"/>
              </a:spcBef>
              <a:spcAft>
                <a:spcPts val="0"/>
              </a:spcAft>
              <a:buClr>
                <a:srgbClr val="94999F"/>
              </a:buClr>
              <a:buSzPts val="2600"/>
              <a:buFont typeface="Roboto"/>
              <a:buNone/>
            </a:pPr>
            <a:r>
              <a:rPr lang="en-CA" sz="6000" dirty="0">
                <a:solidFill>
                  <a:srgbClr val="0000FF"/>
                </a:solidFill>
                <a:latin typeface="Calibri" pitchFamily="34" charset="0"/>
                <a:ea typeface="Roboto"/>
                <a:sym typeface="Roboto"/>
              </a:rPr>
              <a:t>info@databraincoachtech.com</a:t>
            </a:r>
          </a:p>
          <a:p>
            <a:pPr marL="0" marR="0" lvl="0" indent="0" algn="ctr" rtl="0">
              <a:lnSpc>
                <a:spcPct val="100000"/>
              </a:lnSpc>
              <a:spcBef>
                <a:spcPts val="0"/>
              </a:spcBef>
              <a:spcAft>
                <a:spcPts val="0"/>
              </a:spcAft>
              <a:buClr>
                <a:srgbClr val="94999F"/>
              </a:buClr>
              <a:buSzPts val="2600"/>
              <a:buFont typeface="Roboto"/>
              <a:buNone/>
            </a:pPr>
            <a:r>
              <a:rPr lang="en-CA" sz="6000" dirty="0">
                <a:solidFill>
                  <a:srgbClr val="0000FF"/>
                </a:solidFill>
                <a:latin typeface="Calibri" pitchFamily="34" charset="0"/>
                <a:ea typeface="Roboto"/>
                <a:sym typeface="Roboto"/>
              </a:rPr>
              <a:t>https://databraincoachtech.com</a:t>
            </a:r>
            <a:endParaRPr lang="en-CA" sz="3600" dirty="0">
              <a:solidFill>
                <a:srgbClr val="0000FF"/>
              </a:solidFill>
              <a:latin typeface="Calibri" pitchFamily="34" charset="0"/>
              <a:ea typeface="Roboto"/>
              <a:sym typeface="Roboto"/>
            </a:endParaRPr>
          </a:p>
          <a:p>
            <a:pPr marL="0" marR="0" lvl="0" indent="0" algn="ctr" rtl="0">
              <a:lnSpc>
                <a:spcPct val="100000"/>
              </a:lnSpc>
              <a:spcBef>
                <a:spcPts val="0"/>
              </a:spcBef>
              <a:spcAft>
                <a:spcPts val="0"/>
              </a:spcAft>
              <a:buClr>
                <a:srgbClr val="94999F"/>
              </a:buClr>
              <a:buSzPts val="2600"/>
              <a:buFont typeface="Roboto"/>
              <a:buNone/>
            </a:pPr>
            <a:endParaRPr lang="en-CA" sz="3600" dirty="0">
              <a:solidFill>
                <a:srgbClr val="44474F"/>
              </a:solidFill>
              <a:latin typeface="Proxima Nova" panose="02000506030000020004" pitchFamily="2" charset="0"/>
              <a:ea typeface="Roboto"/>
              <a:sym typeface="Roboto"/>
            </a:endParaRPr>
          </a:p>
        </p:txBody>
      </p:sp>
      <p:sp>
        <p:nvSpPr>
          <p:cNvPr id="7" name="Google Shape;460;p46">
            <a:extLst>
              <a:ext uri="{FF2B5EF4-FFF2-40B4-BE49-F238E27FC236}">
                <a16:creationId xmlns:a16="http://schemas.microsoft.com/office/drawing/2014/main" id="{AA153D3B-809B-8241-BE4A-7C8EF6EA3A08}"/>
              </a:ext>
            </a:extLst>
          </p:cNvPr>
          <p:cNvSpPr txBox="1"/>
          <p:nvPr/>
        </p:nvSpPr>
        <p:spPr>
          <a:xfrm>
            <a:off x="6557163" y="2148841"/>
            <a:ext cx="11269675" cy="2628900"/>
          </a:xfrm>
          <a:prstGeom prst="rect">
            <a:avLst/>
          </a:prstGeom>
          <a:noFill/>
          <a:ln>
            <a:noFill/>
          </a:ln>
        </p:spPr>
        <p:txBody>
          <a:bodyPr spcFirstLastPara="1" wrap="square" lIns="50800" tIns="50800" rIns="50800" bIns="50800" anchor="ctr" anchorCtr="0">
            <a:noAutofit/>
          </a:bodyPr>
          <a:lstStyle/>
          <a:p>
            <a:pPr marL="0" marR="0" lvl="0" indent="0" algn="ctr" rtl="0">
              <a:lnSpc>
                <a:spcPct val="80000"/>
              </a:lnSpc>
              <a:spcBef>
                <a:spcPts val="0"/>
              </a:spcBef>
              <a:spcAft>
                <a:spcPts val="0"/>
              </a:spcAft>
              <a:buClr>
                <a:srgbClr val="3B3D40"/>
              </a:buClr>
              <a:buSzPts val="8600"/>
              <a:buFont typeface="Roboto"/>
              <a:buNone/>
            </a:pPr>
            <a:r>
              <a:rPr lang="en-US" sz="11500" b="1" i="0" u="none" strike="noStrike" cap="none" dirty="0">
                <a:solidFill>
                  <a:srgbClr val="44474F"/>
                </a:solidFill>
                <a:latin typeface="Proxima Nova" panose="02000506030000020004" pitchFamily="2" charset="0"/>
                <a:ea typeface="Roboto"/>
                <a:cs typeface="Roboto"/>
                <a:sym typeface="Roboto"/>
              </a:rPr>
              <a:t>Thank You</a:t>
            </a:r>
            <a:endParaRPr sz="2000" dirty="0">
              <a:solidFill>
                <a:srgbClr val="44474F"/>
              </a:solidFill>
              <a:latin typeface="Proxima Nova" panose="02000506030000020004" pitchFamily="2" charset="0"/>
            </a:endParaRPr>
          </a:p>
        </p:txBody>
      </p:sp>
      <p:pic>
        <p:nvPicPr>
          <p:cNvPr id="3" name="Picture 2" descr="A logo of a coach&#10;&#10;Description automatically generated">
            <a:extLst>
              <a:ext uri="{FF2B5EF4-FFF2-40B4-BE49-F238E27FC236}">
                <a16:creationId xmlns:a16="http://schemas.microsoft.com/office/drawing/2014/main" id="{407D181B-6C6A-693B-CCD3-4EF00F471C95}"/>
              </a:ext>
            </a:extLst>
          </p:cNvPr>
          <p:cNvPicPr>
            <a:picLocks noChangeAspect="1"/>
          </p:cNvPicPr>
          <p:nvPr/>
        </p:nvPicPr>
        <p:blipFill>
          <a:blip r:embed="rId4"/>
          <a:stretch>
            <a:fillRect/>
          </a:stretch>
        </p:blipFill>
        <p:spPr>
          <a:xfrm>
            <a:off x="10096110" y="4636221"/>
            <a:ext cx="3993000" cy="2535238"/>
          </a:xfrm>
          <a:prstGeom prst="rect">
            <a:avLst/>
          </a:prstGeom>
        </p:spPr>
      </p:pic>
    </p:spTree>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11622</TotalTime>
  <Words>2086</Words>
  <Application>Microsoft Office PowerPoint</Application>
  <PresentationFormat>Custom</PresentationFormat>
  <Paragraphs>173</Paragraphs>
  <Slides>12</Slides>
  <Notes>11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Open Sans</vt:lpstr>
      <vt:lpstr>Arial</vt:lpstr>
      <vt:lpstr>Roboto</vt:lpstr>
      <vt:lpstr>Helvetica Neue Light</vt:lpstr>
      <vt:lpstr>Wingdings</vt:lpstr>
      <vt:lpstr>Segoe UI</vt:lpstr>
      <vt:lpstr>Proxima Nova</vt:lpstr>
      <vt:lpstr>Calibri</vt:lpstr>
      <vt:lpstr>Helvetica Neue</vt:lpstr>
      <vt:lpstr>Avenir Next</vt:lpstr>
      <vt:lpstr>Roboto-Light</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Pritibee</dc:creator>
  <cp:lastModifiedBy>Debadutta Rath Rath</cp:lastModifiedBy>
  <cp:revision>197</cp:revision>
  <dcterms:modified xsi:type="dcterms:W3CDTF">2023-12-31T18:21:33Z</dcterms:modified>
</cp:coreProperties>
</file>